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08" r:id="rId2"/>
    <p:sldMasterId id="2147483821" r:id="rId3"/>
    <p:sldMasterId id="2147483834" r:id="rId4"/>
    <p:sldMasterId id="2147483847" r:id="rId5"/>
  </p:sldMasterIdLst>
  <p:notesMasterIdLst>
    <p:notesMasterId r:id="rId41"/>
  </p:notesMasterIdLst>
  <p:sldIdLst>
    <p:sldId id="1293" r:id="rId6"/>
    <p:sldId id="1486" r:id="rId7"/>
    <p:sldId id="1542" r:id="rId8"/>
    <p:sldId id="1736" r:id="rId9"/>
    <p:sldId id="1552" r:id="rId10"/>
    <p:sldId id="1796" r:id="rId11"/>
    <p:sldId id="1797" r:id="rId12"/>
    <p:sldId id="1787" r:id="rId13"/>
    <p:sldId id="1790" r:id="rId14"/>
    <p:sldId id="1547" r:id="rId15"/>
    <p:sldId id="1820" r:id="rId16"/>
    <p:sldId id="1803" r:id="rId17"/>
    <p:sldId id="1804" r:id="rId18"/>
    <p:sldId id="1732" r:id="rId19"/>
    <p:sldId id="1801" r:id="rId20"/>
    <p:sldId id="1802" r:id="rId21"/>
    <p:sldId id="1806" r:id="rId22"/>
    <p:sldId id="1807" r:id="rId23"/>
    <p:sldId id="1808" r:id="rId24"/>
    <p:sldId id="1819" r:id="rId25"/>
    <p:sldId id="1809" r:id="rId26"/>
    <p:sldId id="1810" r:id="rId27"/>
    <p:sldId id="1811" r:id="rId28"/>
    <p:sldId id="1812" r:id="rId29"/>
    <p:sldId id="1813" r:id="rId30"/>
    <p:sldId id="1814" r:id="rId31"/>
    <p:sldId id="1815" r:id="rId32"/>
    <p:sldId id="1816" r:id="rId33"/>
    <p:sldId id="1817" r:id="rId34"/>
    <p:sldId id="1791" r:id="rId35"/>
    <p:sldId id="1795" r:id="rId36"/>
    <p:sldId id="1798" r:id="rId37"/>
    <p:sldId id="1748" r:id="rId38"/>
    <p:sldId id="1818" r:id="rId39"/>
    <p:sldId id="1663" r:id="rId40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134">
          <p15:clr>
            <a:srgbClr val="A4A3A4"/>
          </p15:clr>
        </p15:guide>
        <p15:guide id="2" orient="horz" pos="508">
          <p15:clr>
            <a:srgbClr val="A4A3A4"/>
          </p15:clr>
        </p15:guide>
        <p15:guide id="3" pos="14254">
          <p15:clr>
            <a:srgbClr val="A4A3A4"/>
          </p15:clr>
        </p15:guide>
        <p15:guide id="4" pos="7680">
          <p15:clr>
            <a:srgbClr val="A4A3A4"/>
          </p15:clr>
        </p15:guide>
        <p15:guide id="5" pos="11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CCD"/>
    <a:srgbClr val="19B49B"/>
    <a:srgbClr val="2750F0"/>
    <a:srgbClr val="19D3F0"/>
    <a:srgbClr val="FF4218"/>
    <a:srgbClr val="FF9B00"/>
    <a:srgbClr val="00AAF0"/>
    <a:srgbClr val="F55055"/>
    <a:srgbClr val="F5AA19"/>
    <a:srgbClr val="051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3978" autoAdjust="0"/>
  </p:normalViewPr>
  <p:slideViewPr>
    <p:cSldViewPr snapToGrid="0" snapToObjects="1">
      <p:cViewPr varScale="1">
        <p:scale>
          <a:sx n="38" d="100"/>
          <a:sy n="38" d="100"/>
        </p:scale>
        <p:origin x="-534" y="-126"/>
      </p:cViewPr>
      <p:guideLst>
        <p:guide orient="horz" pos="8134"/>
        <p:guide orient="horz" pos="508"/>
        <p:guide pos="14254"/>
        <p:guide pos="7680"/>
        <p:guide pos="11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875C3-90CA-4FD9-B5E2-86734BB240C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tr-TR"/>
        </a:p>
      </dgm:t>
    </dgm:pt>
    <dgm:pt modelId="{DD24F204-C357-46BA-A95B-42AB30F286E5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Okuduklarımız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356C996B-048D-485E-8C2C-DDBB0AF175F7}" type="parTrans" cxnId="{459BD791-DC83-46E0-96A5-0E30E48EC314}">
      <dgm:prSet/>
      <dgm:spPr/>
      <dgm:t>
        <a:bodyPr/>
        <a:lstStyle/>
        <a:p>
          <a:endParaRPr lang="tr-TR"/>
        </a:p>
      </dgm:t>
    </dgm:pt>
    <dgm:pt modelId="{A4733906-8492-4ECD-80E3-2B6EA4396E66}" type="sibTrans" cxnId="{459BD791-DC83-46E0-96A5-0E30E48EC314}">
      <dgm:prSet/>
      <dgm:spPr/>
      <dgm:t>
        <a:bodyPr/>
        <a:lstStyle/>
        <a:p>
          <a:endParaRPr lang="tr-TR"/>
        </a:p>
      </dgm:t>
    </dgm:pt>
    <dgm:pt modelId="{20B73F90-E2E5-44B8-8352-37878A39A515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10</a:t>
          </a:r>
          <a:endParaRPr lang="tr-TR" i="1" dirty="0">
            <a:solidFill>
              <a:schemeClr val="bg1"/>
            </a:solidFill>
          </a:endParaRPr>
        </a:p>
      </dgm:t>
    </dgm:pt>
    <dgm:pt modelId="{865C7218-015B-40E8-9D91-B57929E05FC7}" type="parTrans" cxnId="{86539540-BBAC-4EDF-A30C-F7B2935CFC74}">
      <dgm:prSet/>
      <dgm:spPr/>
      <dgm:t>
        <a:bodyPr/>
        <a:lstStyle/>
        <a:p>
          <a:endParaRPr lang="tr-TR"/>
        </a:p>
      </dgm:t>
    </dgm:pt>
    <dgm:pt modelId="{4BF4C7C2-F417-4C3C-8EA4-DA8BD9F74C47}" type="sibTrans" cxnId="{86539540-BBAC-4EDF-A30C-F7B2935CFC74}">
      <dgm:prSet/>
      <dgm:spPr/>
      <dgm:t>
        <a:bodyPr/>
        <a:lstStyle/>
        <a:p>
          <a:endParaRPr lang="tr-TR"/>
        </a:p>
      </dgm:t>
    </dgm:pt>
    <dgm:pt modelId="{229DF572-9B8A-4AC3-8A0C-10E897449BEA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Duyduklarımız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F102E6F4-A04E-438F-BF6B-014C7A86A3B8}" type="parTrans" cxnId="{BD0BDC1D-1F58-43D9-ABF5-33D5611BD2D3}">
      <dgm:prSet/>
      <dgm:spPr/>
      <dgm:t>
        <a:bodyPr/>
        <a:lstStyle/>
        <a:p>
          <a:endParaRPr lang="tr-TR"/>
        </a:p>
      </dgm:t>
    </dgm:pt>
    <dgm:pt modelId="{5F938640-EA52-4AE0-9B71-6EFFAE4A0F98}" type="sibTrans" cxnId="{BD0BDC1D-1F58-43D9-ABF5-33D5611BD2D3}">
      <dgm:prSet/>
      <dgm:spPr/>
      <dgm:t>
        <a:bodyPr/>
        <a:lstStyle/>
        <a:p>
          <a:endParaRPr lang="tr-TR"/>
        </a:p>
      </dgm:t>
    </dgm:pt>
    <dgm:pt modelId="{4A808FE1-6B67-4DA7-A3F1-FB7CB1370FE1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20</a:t>
          </a:r>
          <a:endParaRPr lang="tr-TR" i="1" dirty="0">
            <a:solidFill>
              <a:schemeClr val="bg1"/>
            </a:solidFill>
          </a:endParaRPr>
        </a:p>
      </dgm:t>
    </dgm:pt>
    <dgm:pt modelId="{6042BB17-792B-4C93-A388-D9D3C061DCAA}" type="parTrans" cxnId="{F667559B-F537-4987-BE4B-FEC0E0DF2FAB}">
      <dgm:prSet/>
      <dgm:spPr/>
      <dgm:t>
        <a:bodyPr/>
        <a:lstStyle/>
        <a:p>
          <a:endParaRPr lang="tr-TR"/>
        </a:p>
      </dgm:t>
    </dgm:pt>
    <dgm:pt modelId="{E0B0A866-9D92-49B0-9777-98D65B0C7A98}" type="sibTrans" cxnId="{F667559B-F537-4987-BE4B-FEC0E0DF2FAB}">
      <dgm:prSet/>
      <dgm:spPr/>
      <dgm:t>
        <a:bodyPr/>
        <a:lstStyle/>
        <a:p>
          <a:endParaRPr lang="tr-TR"/>
        </a:p>
      </dgm:t>
    </dgm:pt>
    <dgm:pt modelId="{E7B7C5FF-C4B0-4E8A-8820-CC4C250241E6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Gördüklerimiz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537F24B0-B229-4304-B659-E438F68BA8D3}" type="parTrans" cxnId="{CFCA437E-9A3A-4868-B5FA-D2695118F643}">
      <dgm:prSet/>
      <dgm:spPr/>
      <dgm:t>
        <a:bodyPr/>
        <a:lstStyle/>
        <a:p>
          <a:endParaRPr lang="tr-TR"/>
        </a:p>
      </dgm:t>
    </dgm:pt>
    <dgm:pt modelId="{4D499388-DA4D-4A2B-9106-39881D290D62}" type="sibTrans" cxnId="{CFCA437E-9A3A-4868-B5FA-D2695118F643}">
      <dgm:prSet/>
      <dgm:spPr/>
      <dgm:t>
        <a:bodyPr/>
        <a:lstStyle/>
        <a:p>
          <a:endParaRPr lang="tr-TR"/>
        </a:p>
      </dgm:t>
    </dgm:pt>
    <dgm:pt modelId="{B62162D4-800C-410A-8A81-F8775898AA44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30</a:t>
          </a:r>
          <a:endParaRPr lang="tr-TR" i="1" dirty="0">
            <a:solidFill>
              <a:schemeClr val="bg1"/>
            </a:solidFill>
          </a:endParaRPr>
        </a:p>
      </dgm:t>
    </dgm:pt>
    <dgm:pt modelId="{6F65D23E-EBC9-47E8-8C9D-657C17E6F9B8}" type="parTrans" cxnId="{5F8B367D-5301-4DD6-AD91-899492EC2341}">
      <dgm:prSet/>
      <dgm:spPr/>
      <dgm:t>
        <a:bodyPr/>
        <a:lstStyle/>
        <a:p>
          <a:endParaRPr lang="tr-TR"/>
        </a:p>
      </dgm:t>
    </dgm:pt>
    <dgm:pt modelId="{75C84236-6764-4D14-B62E-68A625BE2EE0}" type="sibTrans" cxnId="{5F8B367D-5301-4DD6-AD91-899492EC2341}">
      <dgm:prSet/>
      <dgm:spPr/>
      <dgm:t>
        <a:bodyPr/>
        <a:lstStyle/>
        <a:p>
          <a:endParaRPr lang="tr-TR"/>
        </a:p>
      </dgm:t>
    </dgm:pt>
    <dgm:pt modelId="{81261C46-F289-4370-8814-3AFF73AA6E46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Görüp Duyduklarımız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66C169B7-6259-46A4-8E65-7057B1024CAE}" type="parTrans" cxnId="{38B47EE3-B22B-4CE5-8743-3064BB40FB6C}">
      <dgm:prSet/>
      <dgm:spPr/>
      <dgm:t>
        <a:bodyPr/>
        <a:lstStyle/>
        <a:p>
          <a:endParaRPr lang="tr-TR"/>
        </a:p>
      </dgm:t>
    </dgm:pt>
    <dgm:pt modelId="{C756E594-79C6-4161-824B-0CC99F3CB652}" type="sibTrans" cxnId="{38B47EE3-B22B-4CE5-8743-3064BB40FB6C}">
      <dgm:prSet/>
      <dgm:spPr/>
      <dgm:t>
        <a:bodyPr/>
        <a:lstStyle/>
        <a:p>
          <a:endParaRPr lang="tr-TR"/>
        </a:p>
      </dgm:t>
    </dgm:pt>
    <dgm:pt modelId="{28CFAABB-2D85-47D9-A951-CD73D255065B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Söylediklerimiz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B1087541-9CC5-4D0F-8134-8268ABC0D61C}" type="parTrans" cxnId="{B66B84CC-5CDB-45F1-BD06-736FF4A5D781}">
      <dgm:prSet/>
      <dgm:spPr/>
      <dgm:t>
        <a:bodyPr/>
        <a:lstStyle/>
        <a:p>
          <a:endParaRPr lang="tr-TR"/>
        </a:p>
      </dgm:t>
    </dgm:pt>
    <dgm:pt modelId="{3A3A052D-BCC9-440F-A0D5-1482EEA620B4}" type="sibTrans" cxnId="{B66B84CC-5CDB-45F1-BD06-736FF4A5D781}">
      <dgm:prSet/>
      <dgm:spPr/>
      <dgm:t>
        <a:bodyPr/>
        <a:lstStyle/>
        <a:p>
          <a:endParaRPr lang="tr-TR"/>
        </a:p>
      </dgm:t>
    </dgm:pt>
    <dgm:pt modelId="{68FAEB38-2ADC-4EDE-9611-C39D00061F00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50</a:t>
          </a:r>
          <a:endParaRPr lang="tr-TR" i="1" dirty="0">
            <a:solidFill>
              <a:schemeClr val="bg1"/>
            </a:solidFill>
          </a:endParaRPr>
        </a:p>
      </dgm:t>
    </dgm:pt>
    <dgm:pt modelId="{21669591-AAE5-4D94-8678-981A59C59D90}" type="parTrans" cxnId="{EB0E50FE-085C-4941-B177-1F668E5E6F86}">
      <dgm:prSet/>
      <dgm:spPr/>
      <dgm:t>
        <a:bodyPr/>
        <a:lstStyle/>
        <a:p>
          <a:endParaRPr lang="tr-TR"/>
        </a:p>
      </dgm:t>
    </dgm:pt>
    <dgm:pt modelId="{B098F4A3-BACB-4E14-88C2-8EBCE9078CBA}" type="sibTrans" cxnId="{EB0E50FE-085C-4941-B177-1F668E5E6F86}">
      <dgm:prSet/>
      <dgm:spPr/>
      <dgm:t>
        <a:bodyPr/>
        <a:lstStyle/>
        <a:p>
          <a:endParaRPr lang="tr-TR"/>
        </a:p>
      </dgm:t>
    </dgm:pt>
    <dgm:pt modelId="{C50CCFD4-0C3A-4766-B833-B5D1F6B556C1}">
      <dgm:prSet phldrT="[Text]" custT="1"/>
      <dgm:spPr>
        <a:solidFill>
          <a:schemeClr val="tx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tr-TR" sz="4400" b="1" i="1" dirty="0" smtClean="0">
              <a:latin typeface="Calibri" pitchFamily="34" charset="0"/>
              <a:cs typeface="Calibri" pitchFamily="34" charset="0"/>
            </a:rPr>
            <a:t>Yaptıklarımız</a:t>
          </a:r>
          <a:endParaRPr lang="tr-TR" sz="4400" b="1" i="1" dirty="0">
            <a:latin typeface="Calibri" pitchFamily="34" charset="0"/>
            <a:cs typeface="Calibri" pitchFamily="34" charset="0"/>
          </a:endParaRPr>
        </a:p>
      </dgm:t>
    </dgm:pt>
    <dgm:pt modelId="{423B3215-A7E1-49BF-A7A9-B3A7BC788377}" type="parTrans" cxnId="{D1E6DEAD-1849-4C7B-BE5F-A7F684871F31}">
      <dgm:prSet/>
      <dgm:spPr/>
      <dgm:t>
        <a:bodyPr/>
        <a:lstStyle/>
        <a:p>
          <a:endParaRPr lang="tr-TR"/>
        </a:p>
      </dgm:t>
    </dgm:pt>
    <dgm:pt modelId="{911EA107-0EFA-4EB5-B0C6-BC1F4457A6F7}" type="sibTrans" cxnId="{D1E6DEAD-1849-4C7B-BE5F-A7F684871F31}">
      <dgm:prSet/>
      <dgm:spPr/>
      <dgm:t>
        <a:bodyPr/>
        <a:lstStyle/>
        <a:p>
          <a:endParaRPr lang="tr-TR"/>
        </a:p>
      </dgm:t>
    </dgm:pt>
    <dgm:pt modelId="{1F890CB0-3D5F-4355-8583-2B33EF887928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80</a:t>
          </a:r>
          <a:endParaRPr lang="tr-TR" i="1" dirty="0">
            <a:solidFill>
              <a:schemeClr val="bg1"/>
            </a:solidFill>
          </a:endParaRPr>
        </a:p>
      </dgm:t>
    </dgm:pt>
    <dgm:pt modelId="{F86B22D0-787A-46B2-AE3F-C379BC457314}" type="parTrans" cxnId="{C5AEBC48-854E-428D-AC2D-3C743530E6D5}">
      <dgm:prSet/>
      <dgm:spPr/>
      <dgm:t>
        <a:bodyPr/>
        <a:lstStyle/>
        <a:p>
          <a:endParaRPr lang="tr-TR"/>
        </a:p>
      </dgm:t>
    </dgm:pt>
    <dgm:pt modelId="{0AECF0D9-F87A-4818-B4DF-2A6FABBDA333}" type="sibTrans" cxnId="{C5AEBC48-854E-428D-AC2D-3C743530E6D5}">
      <dgm:prSet/>
      <dgm:spPr/>
      <dgm:t>
        <a:bodyPr/>
        <a:lstStyle/>
        <a:p>
          <a:endParaRPr lang="tr-TR"/>
        </a:p>
      </dgm:t>
    </dgm:pt>
    <dgm:pt modelId="{19D69C74-BB00-4915-A097-694BA000F3B7}">
      <dgm:prSet phldrT="[Text]"/>
      <dgm:spPr>
        <a:solidFill>
          <a:srgbClr val="C00000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tr-TR" i="1" dirty="0" smtClean="0">
              <a:solidFill>
                <a:schemeClr val="bg1"/>
              </a:solidFill>
            </a:rPr>
            <a:t>% 90</a:t>
          </a:r>
          <a:endParaRPr lang="tr-TR" i="1" dirty="0">
            <a:solidFill>
              <a:schemeClr val="bg1"/>
            </a:solidFill>
          </a:endParaRPr>
        </a:p>
      </dgm:t>
    </dgm:pt>
    <dgm:pt modelId="{08FCF696-E103-4317-93E2-8FFEA510F154}" type="parTrans" cxnId="{59DF56E8-FD56-4877-8DCB-1DA299C86A54}">
      <dgm:prSet/>
      <dgm:spPr/>
      <dgm:t>
        <a:bodyPr/>
        <a:lstStyle/>
        <a:p>
          <a:endParaRPr lang="tr-TR"/>
        </a:p>
      </dgm:t>
    </dgm:pt>
    <dgm:pt modelId="{53B900F2-F988-454C-ABA0-A1149E618AD5}" type="sibTrans" cxnId="{59DF56E8-FD56-4877-8DCB-1DA299C86A54}">
      <dgm:prSet/>
      <dgm:spPr/>
      <dgm:t>
        <a:bodyPr/>
        <a:lstStyle/>
        <a:p>
          <a:endParaRPr lang="tr-TR"/>
        </a:p>
      </dgm:t>
    </dgm:pt>
    <dgm:pt modelId="{B5C9A0D4-BD68-49F2-9147-C5F357896FF6}" type="pres">
      <dgm:prSet presAssocID="{87B875C3-90CA-4FD9-B5E2-86734BB240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596F413-ED4A-4EDF-94A1-D221B966FBA4}" type="pres">
      <dgm:prSet presAssocID="{DD24F204-C357-46BA-A95B-42AB30F286E5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299FA0B-F651-45DB-AAA8-3E0623AF1177}" type="pres">
      <dgm:prSet presAssocID="{DD24F204-C357-46BA-A95B-42AB30F286E5}" presName="parentText" presStyleLbl="node1" presStyleIdx="0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9A7353-1D06-4CA5-BDD6-C77A65E8053C}" type="pres">
      <dgm:prSet presAssocID="{DD24F204-C357-46BA-A95B-42AB30F286E5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0637F2-845B-4AB1-B8EA-E1674785EAD8}" type="pres">
      <dgm:prSet presAssocID="{A4733906-8492-4ECD-80E3-2B6EA4396E66}" presName="s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3FE50C2-AE9E-4695-B7B0-8DF31ECCB07F}" type="pres">
      <dgm:prSet presAssocID="{229DF572-9B8A-4AC3-8A0C-10E897449BEA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A938848-8544-47B2-BD75-152AA34DBD60}" type="pres">
      <dgm:prSet presAssocID="{229DF572-9B8A-4AC3-8A0C-10E897449BEA}" presName="parentText" presStyleLbl="node1" presStyleIdx="1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1D3081-6FA4-4C0E-9E07-3D7FCA4D43BA}" type="pres">
      <dgm:prSet presAssocID="{229DF572-9B8A-4AC3-8A0C-10E897449BEA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E0A5F0-5F03-453A-AE97-BBC405D1BB78}" type="pres">
      <dgm:prSet presAssocID="{5F938640-EA52-4AE0-9B71-6EFFAE4A0F98}" presName="s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A4615A7-B22A-4546-BCD3-DE77189EDB90}" type="pres">
      <dgm:prSet presAssocID="{E7B7C5FF-C4B0-4E8A-8820-CC4C250241E6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74595FC-7078-4D07-B393-D4B702735140}" type="pres">
      <dgm:prSet presAssocID="{E7B7C5FF-C4B0-4E8A-8820-CC4C250241E6}" presName="parentText" presStyleLbl="node1" presStyleIdx="2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22A315-0DA2-4CD4-A407-A40C6541D1A7}" type="pres">
      <dgm:prSet presAssocID="{E7B7C5FF-C4B0-4E8A-8820-CC4C250241E6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FAD39F6-1205-4CF4-A229-29FC6019A1CD}" type="pres">
      <dgm:prSet presAssocID="{4D499388-DA4D-4A2B-9106-39881D290D62}" presName="s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6BB3201-529B-4618-936B-1D4559CC5CC6}" type="pres">
      <dgm:prSet presAssocID="{81261C46-F289-4370-8814-3AFF73AA6E46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0B28FFC-9730-443E-B642-C15EE5D87DC0}" type="pres">
      <dgm:prSet presAssocID="{81261C46-F289-4370-8814-3AFF73AA6E46}" presName="parentText" presStyleLbl="node1" presStyleIdx="3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7718CA-13AC-4E13-BFF0-8A9317AFCAD8}" type="pres">
      <dgm:prSet presAssocID="{81261C46-F289-4370-8814-3AFF73AA6E46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CD21D8-B47F-4DEE-9CC0-17F18C28360E}" type="pres">
      <dgm:prSet presAssocID="{C756E594-79C6-4161-824B-0CC99F3CB652}" presName="s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E82FFF3-D0D9-4702-B008-1A6B3468E94D}" type="pres">
      <dgm:prSet presAssocID="{28CFAABB-2D85-47D9-A951-CD73D255065B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355D2D4-753F-4D0B-AAAF-4F3E4D7D5B90}" type="pres">
      <dgm:prSet presAssocID="{28CFAABB-2D85-47D9-A951-CD73D255065B}" presName="parentText" presStyleLbl="node1" presStyleIdx="4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253A46-FB46-482A-AF3A-F55F324CC46B}" type="pres">
      <dgm:prSet presAssocID="{28CFAABB-2D85-47D9-A951-CD73D255065B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748799-9CFE-4CD2-B31E-443BD1E07522}" type="pres">
      <dgm:prSet presAssocID="{3A3A052D-BCC9-440F-A0D5-1482EEA620B4}" presName="s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ACD529FB-3653-456F-AF58-99B9C93D6D24}" type="pres">
      <dgm:prSet presAssocID="{C50CCFD4-0C3A-4766-B833-B5D1F6B556C1}" presName="lin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119DDA7-F4A7-48F2-A538-5B44845D42C6}" type="pres">
      <dgm:prSet presAssocID="{C50CCFD4-0C3A-4766-B833-B5D1F6B556C1}" presName="parentText" presStyleLbl="node1" presStyleIdx="5" presStyleCnt="6" custScaleX="1943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35CE7B8-6EDA-478A-9135-0B81948F81E7}" type="pres">
      <dgm:prSet presAssocID="{C50CCFD4-0C3A-4766-B833-B5D1F6B556C1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66B84CC-5CDB-45F1-BD06-736FF4A5D781}" srcId="{87B875C3-90CA-4FD9-B5E2-86734BB240C2}" destId="{28CFAABB-2D85-47D9-A951-CD73D255065B}" srcOrd="4" destOrd="0" parTransId="{B1087541-9CC5-4D0F-8134-8268ABC0D61C}" sibTransId="{3A3A052D-BCC9-440F-A0D5-1482EEA620B4}"/>
    <dgm:cxn modelId="{2E9748AF-453F-4F77-BADE-C10CAA7D5B14}" type="presOf" srcId="{DD24F204-C357-46BA-A95B-42AB30F286E5}" destId="{D299FA0B-F651-45DB-AAA8-3E0623AF1177}" srcOrd="0" destOrd="0" presId="urn:microsoft.com/office/officeart/2005/8/layout/vList5"/>
    <dgm:cxn modelId="{884CC6CD-A912-474D-86C4-A4B273D9D1D2}" type="presOf" srcId="{C50CCFD4-0C3A-4766-B833-B5D1F6B556C1}" destId="{0119DDA7-F4A7-48F2-A538-5B44845D42C6}" srcOrd="0" destOrd="0" presId="urn:microsoft.com/office/officeart/2005/8/layout/vList5"/>
    <dgm:cxn modelId="{86539540-BBAC-4EDF-A30C-F7B2935CFC74}" srcId="{DD24F204-C357-46BA-A95B-42AB30F286E5}" destId="{20B73F90-E2E5-44B8-8352-37878A39A515}" srcOrd="0" destOrd="0" parTransId="{865C7218-015B-40E8-9D91-B57929E05FC7}" sibTransId="{4BF4C7C2-F417-4C3C-8EA4-DA8BD9F74C47}"/>
    <dgm:cxn modelId="{1013F4F8-55B3-4589-889C-7ED6B350221D}" type="presOf" srcId="{B62162D4-800C-410A-8A81-F8775898AA44}" destId="{DF22A315-0DA2-4CD4-A407-A40C6541D1A7}" srcOrd="0" destOrd="0" presId="urn:microsoft.com/office/officeart/2005/8/layout/vList5"/>
    <dgm:cxn modelId="{C5AEBC48-854E-428D-AC2D-3C743530E6D5}" srcId="{28CFAABB-2D85-47D9-A951-CD73D255065B}" destId="{1F890CB0-3D5F-4355-8583-2B33EF887928}" srcOrd="0" destOrd="0" parTransId="{F86B22D0-787A-46B2-AE3F-C379BC457314}" sibTransId="{0AECF0D9-F87A-4818-B4DF-2A6FABBDA333}"/>
    <dgm:cxn modelId="{459BD791-DC83-46E0-96A5-0E30E48EC314}" srcId="{87B875C3-90CA-4FD9-B5E2-86734BB240C2}" destId="{DD24F204-C357-46BA-A95B-42AB30F286E5}" srcOrd="0" destOrd="0" parTransId="{356C996B-048D-485E-8C2C-DDBB0AF175F7}" sibTransId="{A4733906-8492-4ECD-80E3-2B6EA4396E66}"/>
    <dgm:cxn modelId="{0A2D2C68-6745-4A8A-A95B-841E5474CC38}" type="presOf" srcId="{E7B7C5FF-C4B0-4E8A-8820-CC4C250241E6}" destId="{974595FC-7078-4D07-B393-D4B702735140}" srcOrd="0" destOrd="0" presId="urn:microsoft.com/office/officeart/2005/8/layout/vList5"/>
    <dgm:cxn modelId="{D1E6DEAD-1849-4C7B-BE5F-A7F684871F31}" srcId="{87B875C3-90CA-4FD9-B5E2-86734BB240C2}" destId="{C50CCFD4-0C3A-4766-B833-B5D1F6B556C1}" srcOrd="5" destOrd="0" parTransId="{423B3215-A7E1-49BF-A7A9-B3A7BC788377}" sibTransId="{911EA107-0EFA-4EB5-B0C6-BC1F4457A6F7}"/>
    <dgm:cxn modelId="{8E227C82-3533-4721-ACCE-2105C7C832CA}" type="presOf" srcId="{87B875C3-90CA-4FD9-B5E2-86734BB240C2}" destId="{B5C9A0D4-BD68-49F2-9147-C5F357896FF6}" srcOrd="0" destOrd="0" presId="urn:microsoft.com/office/officeart/2005/8/layout/vList5"/>
    <dgm:cxn modelId="{C243C53D-F47E-47C2-8714-52689849CD56}" type="presOf" srcId="{229DF572-9B8A-4AC3-8A0C-10E897449BEA}" destId="{4A938848-8544-47B2-BD75-152AA34DBD60}" srcOrd="0" destOrd="0" presId="urn:microsoft.com/office/officeart/2005/8/layout/vList5"/>
    <dgm:cxn modelId="{59DF56E8-FD56-4877-8DCB-1DA299C86A54}" srcId="{C50CCFD4-0C3A-4766-B833-B5D1F6B556C1}" destId="{19D69C74-BB00-4915-A097-694BA000F3B7}" srcOrd="0" destOrd="0" parTransId="{08FCF696-E103-4317-93E2-8FFEA510F154}" sibTransId="{53B900F2-F988-454C-ABA0-A1149E618AD5}"/>
    <dgm:cxn modelId="{3E169F2C-5BE9-45F6-80CD-171B26B98D59}" type="presOf" srcId="{19D69C74-BB00-4915-A097-694BA000F3B7}" destId="{E35CE7B8-6EDA-478A-9135-0B81948F81E7}" srcOrd="0" destOrd="0" presId="urn:microsoft.com/office/officeart/2005/8/layout/vList5"/>
    <dgm:cxn modelId="{BD0BDC1D-1F58-43D9-ABF5-33D5611BD2D3}" srcId="{87B875C3-90CA-4FD9-B5E2-86734BB240C2}" destId="{229DF572-9B8A-4AC3-8A0C-10E897449BEA}" srcOrd="1" destOrd="0" parTransId="{F102E6F4-A04E-438F-BF6B-014C7A86A3B8}" sibTransId="{5F938640-EA52-4AE0-9B71-6EFFAE4A0F98}"/>
    <dgm:cxn modelId="{6FA6091A-1DF6-45BA-9F5E-0EA2C7E29E40}" type="presOf" srcId="{4A808FE1-6B67-4DA7-A3F1-FB7CB1370FE1}" destId="{161D3081-6FA4-4C0E-9E07-3D7FCA4D43BA}" srcOrd="0" destOrd="0" presId="urn:microsoft.com/office/officeart/2005/8/layout/vList5"/>
    <dgm:cxn modelId="{2C07FB15-4B49-446F-8B50-6B26DB10C7EE}" type="presOf" srcId="{1F890CB0-3D5F-4355-8583-2B33EF887928}" destId="{31253A46-FB46-482A-AF3A-F55F324CC46B}" srcOrd="0" destOrd="0" presId="urn:microsoft.com/office/officeart/2005/8/layout/vList5"/>
    <dgm:cxn modelId="{66A48D42-088E-451F-B72C-D93E8C64AE63}" type="presOf" srcId="{20B73F90-E2E5-44B8-8352-37878A39A515}" destId="{8A9A7353-1D06-4CA5-BDD6-C77A65E8053C}" srcOrd="0" destOrd="0" presId="urn:microsoft.com/office/officeart/2005/8/layout/vList5"/>
    <dgm:cxn modelId="{EB0E50FE-085C-4941-B177-1F668E5E6F86}" srcId="{81261C46-F289-4370-8814-3AFF73AA6E46}" destId="{68FAEB38-2ADC-4EDE-9611-C39D00061F00}" srcOrd="0" destOrd="0" parTransId="{21669591-AAE5-4D94-8678-981A59C59D90}" sibTransId="{B098F4A3-BACB-4E14-88C2-8EBCE9078CBA}"/>
    <dgm:cxn modelId="{F392D625-B1C5-4827-9FD0-CD820E6D3D91}" type="presOf" srcId="{28CFAABB-2D85-47D9-A951-CD73D255065B}" destId="{1355D2D4-753F-4D0B-AAAF-4F3E4D7D5B90}" srcOrd="0" destOrd="0" presId="urn:microsoft.com/office/officeart/2005/8/layout/vList5"/>
    <dgm:cxn modelId="{89555610-C607-4070-B8DF-6DB4CB0551E9}" type="presOf" srcId="{81261C46-F289-4370-8814-3AFF73AA6E46}" destId="{10B28FFC-9730-443E-B642-C15EE5D87DC0}" srcOrd="0" destOrd="0" presId="urn:microsoft.com/office/officeart/2005/8/layout/vList5"/>
    <dgm:cxn modelId="{38B47EE3-B22B-4CE5-8743-3064BB40FB6C}" srcId="{87B875C3-90CA-4FD9-B5E2-86734BB240C2}" destId="{81261C46-F289-4370-8814-3AFF73AA6E46}" srcOrd="3" destOrd="0" parTransId="{66C169B7-6259-46A4-8E65-7057B1024CAE}" sibTransId="{C756E594-79C6-4161-824B-0CC99F3CB652}"/>
    <dgm:cxn modelId="{5F8B367D-5301-4DD6-AD91-899492EC2341}" srcId="{E7B7C5FF-C4B0-4E8A-8820-CC4C250241E6}" destId="{B62162D4-800C-410A-8A81-F8775898AA44}" srcOrd="0" destOrd="0" parTransId="{6F65D23E-EBC9-47E8-8C9D-657C17E6F9B8}" sibTransId="{75C84236-6764-4D14-B62E-68A625BE2EE0}"/>
    <dgm:cxn modelId="{655D5CC7-5615-4E15-916C-B47DE44E9F49}" type="presOf" srcId="{68FAEB38-2ADC-4EDE-9611-C39D00061F00}" destId="{F67718CA-13AC-4E13-BFF0-8A9317AFCAD8}" srcOrd="0" destOrd="0" presId="urn:microsoft.com/office/officeart/2005/8/layout/vList5"/>
    <dgm:cxn modelId="{F667559B-F537-4987-BE4B-FEC0E0DF2FAB}" srcId="{229DF572-9B8A-4AC3-8A0C-10E897449BEA}" destId="{4A808FE1-6B67-4DA7-A3F1-FB7CB1370FE1}" srcOrd="0" destOrd="0" parTransId="{6042BB17-792B-4C93-A388-D9D3C061DCAA}" sibTransId="{E0B0A866-9D92-49B0-9777-98D65B0C7A98}"/>
    <dgm:cxn modelId="{CFCA437E-9A3A-4868-B5FA-D2695118F643}" srcId="{87B875C3-90CA-4FD9-B5E2-86734BB240C2}" destId="{E7B7C5FF-C4B0-4E8A-8820-CC4C250241E6}" srcOrd="2" destOrd="0" parTransId="{537F24B0-B229-4304-B659-E438F68BA8D3}" sibTransId="{4D499388-DA4D-4A2B-9106-39881D290D62}"/>
    <dgm:cxn modelId="{E1EED9CF-EC8F-412B-84EE-9CA5ADF8CC9B}" type="presParOf" srcId="{B5C9A0D4-BD68-49F2-9147-C5F357896FF6}" destId="{2596F413-ED4A-4EDF-94A1-D221B966FBA4}" srcOrd="0" destOrd="0" presId="urn:microsoft.com/office/officeart/2005/8/layout/vList5"/>
    <dgm:cxn modelId="{3EF6A035-422F-4EE0-B9EA-FAF6797C6A54}" type="presParOf" srcId="{2596F413-ED4A-4EDF-94A1-D221B966FBA4}" destId="{D299FA0B-F651-45DB-AAA8-3E0623AF1177}" srcOrd="0" destOrd="0" presId="urn:microsoft.com/office/officeart/2005/8/layout/vList5"/>
    <dgm:cxn modelId="{1EECAF1E-D81F-47C6-B917-DF9815E7840E}" type="presParOf" srcId="{2596F413-ED4A-4EDF-94A1-D221B966FBA4}" destId="{8A9A7353-1D06-4CA5-BDD6-C77A65E8053C}" srcOrd="1" destOrd="0" presId="urn:microsoft.com/office/officeart/2005/8/layout/vList5"/>
    <dgm:cxn modelId="{D84779AE-F265-4A5D-A67A-C174CF75F912}" type="presParOf" srcId="{B5C9A0D4-BD68-49F2-9147-C5F357896FF6}" destId="{930637F2-845B-4AB1-B8EA-E1674785EAD8}" srcOrd="1" destOrd="0" presId="urn:microsoft.com/office/officeart/2005/8/layout/vList5"/>
    <dgm:cxn modelId="{4A9620D5-079E-4172-8EF0-71EFFAE761C3}" type="presParOf" srcId="{B5C9A0D4-BD68-49F2-9147-C5F357896FF6}" destId="{13FE50C2-AE9E-4695-B7B0-8DF31ECCB07F}" srcOrd="2" destOrd="0" presId="urn:microsoft.com/office/officeart/2005/8/layout/vList5"/>
    <dgm:cxn modelId="{B36697EC-6E7B-4333-B994-CA2786973858}" type="presParOf" srcId="{13FE50C2-AE9E-4695-B7B0-8DF31ECCB07F}" destId="{4A938848-8544-47B2-BD75-152AA34DBD60}" srcOrd="0" destOrd="0" presId="urn:microsoft.com/office/officeart/2005/8/layout/vList5"/>
    <dgm:cxn modelId="{7FCC9CE3-7994-4E1E-ABCF-13F29B225569}" type="presParOf" srcId="{13FE50C2-AE9E-4695-B7B0-8DF31ECCB07F}" destId="{161D3081-6FA4-4C0E-9E07-3D7FCA4D43BA}" srcOrd="1" destOrd="0" presId="urn:microsoft.com/office/officeart/2005/8/layout/vList5"/>
    <dgm:cxn modelId="{F0D45AEB-8CC0-4FB4-8A32-4D28F9E6FB4F}" type="presParOf" srcId="{B5C9A0D4-BD68-49F2-9147-C5F357896FF6}" destId="{9DE0A5F0-5F03-453A-AE97-BBC405D1BB78}" srcOrd="3" destOrd="0" presId="urn:microsoft.com/office/officeart/2005/8/layout/vList5"/>
    <dgm:cxn modelId="{087CD5F3-689C-469D-8A15-66546A3C7476}" type="presParOf" srcId="{B5C9A0D4-BD68-49F2-9147-C5F357896FF6}" destId="{9A4615A7-B22A-4546-BCD3-DE77189EDB90}" srcOrd="4" destOrd="0" presId="urn:microsoft.com/office/officeart/2005/8/layout/vList5"/>
    <dgm:cxn modelId="{B75EC92B-EEDC-4B18-9647-8F4E30843FA0}" type="presParOf" srcId="{9A4615A7-B22A-4546-BCD3-DE77189EDB90}" destId="{974595FC-7078-4D07-B393-D4B702735140}" srcOrd="0" destOrd="0" presId="urn:microsoft.com/office/officeart/2005/8/layout/vList5"/>
    <dgm:cxn modelId="{201E055C-0D8F-4E04-926E-1B610521212B}" type="presParOf" srcId="{9A4615A7-B22A-4546-BCD3-DE77189EDB90}" destId="{DF22A315-0DA2-4CD4-A407-A40C6541D1A7}" srcOrd="1" destOrd="0" presId="urn:microsoft.com/office/officeart/2005/8/layout/vList5"/>
    <dgm:cxn modelId="{D9B4BD7B-D866-4DC0-AD81-BC3885BE7FFA}" type="presParOf" srcId="{B5C9A0D4-BD68-49F2-9147-C5F357896FF6}" destId="{0FAD39F6-1205-4CF4-A229-29FC6019A1CD}" srcOrd="5" destOrd="0" presId="urn:microsoft.com/office/officeart/2005/8/layout/vList5"/>
    <dgm:cxn modelId="{72C88B90-70D8-4D9A-BDF4-143D05F4D8F9}" type="presParOf" srcId="{B5C9A0D4-BD68-49F2-9147-C5F357896FF6}" destId="{F6BB3201-529B-4618-936B-1D4559CC5CC6}" srcOrd="6" destOrd="0" presId="urn:microsoft.com/office/officeart/2005/8/layout/vList5"/>
    <dgm:cxn modelId="{0450F840-E789-43C8-A4CD-E44205B957D2}" type="presParOf" srcId="{F6BB3201-529B-4618-936B-1D4559CC5CC6}" destId="{10B28FFC-9730-443E-B642-C15EE5D87DC0}" srcOrd="0" destOrd="0" presId="urn:microsoft.com/office/officeart/2005/8/layout/vList5"/>
    <dgm:cxn modelId="{28DD96B8-0730-4C24-89BF-77DFC5CB02CD}" type="presParOf" srcId="{F6BB3201-529B-4618-936B-1D4559CC5CC6}" destId="{F67718CA-13AC-4E13-BFF0-8A9317AFCAD8}" srcOrd="1" destOrd="0" presId="urn:microsoft.com/office/officeart/2005/8/layout/vList5"/>
    <dgm:cxn modelId="{89863439-683F-4F7A-8EE2-20B558707D16}" type="presParOf" srcId="{B5C9A0D4-BD68-49F2-9147-C5F357896FF6}" destId="{75CD21D8-B47F-4DEE-9CC0-17F18C28360E}" srcOrd="7" destOrd="0" presId="urn:microsoft.com/office/officeart/2005/8/layout/vList5"/>
    <dgm:cxn modelId="{3C95603C-81A0-4701-A432-0852DE737210}" type="presParOf" srcId="{B5C9A0D4-BD68-49F2-9147-C5F357896FF6}" destId="{5E82FFF3-D0D9-4702-B008-1A6B3468E94D}" srcOrd="8" destOrd="0" presId="urn:microsoft.com/office/officeart/2005/8/layout/vList5"/>
    <dgm:cxn modelId="{2E396DBB-B87E-49A7-B546-EFFE90097CD5}" type="presParOf" srcId="{5E82FFF3-D0D9-4702-B008-1A6B3468E94D}" destId="{1355D2D4-753F-4D0B-AAAF-4F3E4D7D5B90}" srcOrd="0" destOrd="0" presId="urn:microsoft.com/office/officeart/2005/8/layout/vList5"/>
    <dgm:cxn modelId="{F6DD117D-0F0C-4EFD-B2A6-13809C5F61DF}" type="presParOf" srcId="{5E82FFF3-D0D9-4702-B008-1A6B3468E94D}" destId="{31253A46-FB46-482A-AF3A-F55F324CC46B}" srcOrd="1" destOrd="0" presId="urn:microsoft.com/office/officeart/2005/8/layout/vList5"/>
    <dgm:cxn modelId="{8A5EFE6E-E8B0-4250-A245-5896F91BF6ED}" type="presParOf" srcId="{B5C9A0D4-BD68-49F2-9147-C5F357896FF6}" destId="{E0748799-9CFE-4CD2-B31E-443BD1E07522}" srcOrd="9" destOrd="0" presId="urn:microsoft.com/office/officeart/2005/8/layout/vList5"/>
    <dgm:cxn modelId="{83E3542C-D0EC-4AA7-B2D6-BDF735F100CB}" type="presParOf" srcId="{B5C9A0D4-BD68-49F2-9147-C5F357896FF6}" destId="{ACD529FB-3653-456F-AF58-99B9C93D6D24}" srcOrd="10" destOrd="0" presId="urn:microsoft.com/office/officeart/2005/8/layout/vList5"/>
    <dgm:cxn modelId="{7A20D7F3-F40A-4113-A04A-B99CD3EA77D2}" type="presParOf" srcId="{ACD529FB-3653-456F-AF58-99B9C93D6D24}" destId="{0119DDA7-F4A7-48F2-A538-5B44845D42C6}" srcOrd="0" destOrd="0" presId="urn:microsoft.com/office/officeart/2005/8/layout/vList5"/>
    <dgm:cxn modelId="{24D1633F-D9E1-4F67-80C4-4504CE0E5733}" type="presParOf" srcId="{ACD529FB-3653-456F-AF58-99B9C93D6D24}" destId="{E35CE7B8-6EDA-478A-9135-0B81948F81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A7353-1D06-4CA5-BDD6-C77A65E8053C}">
      <dsp:nvSpPr>
        <dsp:cNvPr id="0" name=""/>
        <dsp:cNvSpPr/>
      </dsp:nvSpPr>
      <dsp:spPr>
        <a:xfrm rot="5400000">
          <a:off x="8757459" y="-2258724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10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182968"/>
        <a:ext cx="5770921" cy="938294"/>
      </dsp:txXfrm>
    </dsp:sp>
    <dsp:sp modelId="{D299FA0B-F651-45DB-AAA8-3E0623AF1177}">
      <dsp:nvSpPr>
        <dsp:cNvPr id="0" name=""/>
        <dsp:cNvSpPr/>
      </dsp:nvSpPr>
      <dsp:spPr>
        <a:xfrm>
          <a:off x="3793" y="2232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Okuduklarımız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65681"/>
        <a:ext cx="6235834" cy="1172867"/>
      </dsp:txXfrm>
    </dsp:sp>
    <dsp:sp modelId="{161D3081-6FA4-4C0E-9E07-3D7FCA4D43BA}">
      <dsp:nvSpPr>
        <dsp:cNvPr id="0" name=""/>
        <dsp:cNvSpPr/>
      </dsp:nvSpPr>
      <dsp:spPr>
        <a:xfrm rot="5400000">
          <a:off x="8757459" y="-893970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20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1547722"/>
        <a:ext cx="5770921" cy="938294"/>
      </dsp:txXfrm>
    </dsp:sp>
    <dsp:sp modelId="{4A938848-8544-47B2-BD75-152AA34DBD60}">
      <dsp:nvSpPr>
        <dsp:cNvPr id="0" name=""/>
        <dsp:cNvSpPr/>
      </dsp:nvSpPr>
      <dsp:spPr>
        <a:xfrm>
          <a:off x="3793" y="1366986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Duyduklarımız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1430435"/>
        <a:ext cx="6235834" cy="1172867"/>
      </dsp:txXfrm>
    </dsp:sp>
    <dsp:sp modelId="{DF22A315-0DA2-4CD4-A407-A40C6541D1A7}">
      <dsp:nvSpPr>
        <dsp:cNvPr id="0" name=""/>
        <dsp:cNvSpPr/>
      </dsp:nvSpPr>
      <dsp:spPr>
        <a:xfrm rot="5400000">
          <a:off x="8757459" y="470783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30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2912476"/>
        <a:ext cx="5770921" cy="938294"/>
      </dsp:txXfrm>
    </dsp:sp>
    <dsp:sp modelId="{974595FC-7078-4D07-B393-D4B702735140}">
      <dsp:nvSpPr>
        <dsp:cNvPr id="0" name=""/>
        <dsp:cNvSpPr/>
      </dsp:nvSpPr>
      <dsp:spPr>
        <a:xfrm>
          <a:off x="3793" y="2731740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Gördüklerimiz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2795189"/>
        <a:ext cx="6235834" cy="1172867"/>
      </dsp:txXfrm>
    </dsp:sp>
    <dsp:sp modelId="{F67718CA-13AC-4E13-BFF0-8A9317AFCAD8}">
      <dsp:nvSpPr>
        <dsp:cNvPr id="0" name=""/>
        <dsp:cNvSpPr/>
      </dsp:nvSpPr>
      <dsp:spPr>
        <a:xfrm rot="5400000">
          <a:off x="8757459" y="1835536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50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4277229"/>
        <a:ext cx="5770921" cy="938294"/>
      </dsp:txXfrm>
    </dsp:sp>
    <dsp:sp modelId="{10B28FFC-9730-443E-B642-C15EE5D87DC0}">
      <dsp:nvSpPr>
        <dsp:cNvPr id="0" name=""/>
        <dsp:cNvSpPr/>
      </dsp:nvSpPr>
      <dsp:spPr>
        <a:xfrm>
          <a:off x="3793" y="4096494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Görüp Duyduklarımız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4159943"/>
        <a:ext cx="6235834" cy="1172867"/>
      </dsp:txXfrm>
    </dsp:sp>
    <dsp:sp modelId="{31253A46-FB46-482A-AF3A-F55F324CC46B}">
      <dsp:nvSpPr>
        <dsp:cNvPr id="0" name=""/>
        <dsp:cNvSpPr/>
      </dsp:nvSpPr>
      <dsp:spPr>
        <a:xfrm rot="5400000">
          <a:off x="8757459" y="3200290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80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5641983"/>
        <a:ext cx="5770921" cy="938294"/>
      </dsp:txXfrm>
    </dsp:sp>
    <dsp:sp modelId="{1355D2D4-753F-4D0B-AAAF-4F3E4D7D5B90}">
      <dsp:nvSpPr>
        <dsp:cNvPr id="0" name=""/>
        <dsp:cNvSpPr/>
      </dsp:nvSpPr>
      <dsp:spPr>
        <a:xfrm>
          <a:off x="3793" y="5461248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Söylediklerimiz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5524697"/>
        <a:ext cx="6235834" cy="1172867"/>
      </dsp:txXfrm>
    </dsp:sp>
    <dsp:sp modelId="{E35CE7B8-6EDA-478A-9135-0B81948F81E7}">
      <dsp:nvSpPr>
        <dsp:cNvPr id="0" name=""/>
        <dsp:cNvSpPr/>
      </dsp:nvSpPr>
      <dsp:spPr>
        <a:xfrm rot="5400000">
          <a:off x="8757459" y="4565044"/>
          <a:ext cx="1039812" cy="5821680"/>
        </a:xfrm>
        <a:prstGeom prst="round2Same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285750" lvl="1" indent="-285750" algn="ctr" defTabSz="2444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5500" i="1" kern="1200" dirty="0" smtClean="0">
              <a:solidFill>
                <a:schemeClr val="bg1"/>
              </a:solidFill>
            </a:rPr>
            <a:t>% 90</a:t>
          </a:r>
          <a:endParaRPr lang="tr-TR" sz="5500" i="1" kern="1200" dirty="0">
            <a:solidFill>
              <a:schemeClr val="bg1"/>
            </a:solidFill>
          </a:endParaRPr>
        </a:p>
      </dsp:txBody>
      <dsp:txXfrm rot="-5400000">
        <a:off x="6366526" y="7006737"/>
        <a:ext cx="5770921" cy="938294"/>
      </dsp:txXfrm>
    </dsp:sp>
    <dsp:sp modelId="{0119DDA7-F4A7-48F2-A538-5B44845D42C6}">
      <dsp:nvSpPr>
        <dsp:cNvPr id="0" name=""/>
        <dsp:cNvSpPr/>
      </dsp:nvSpPr>
      <dsp:spPr>
        <a:xfrm>
          <a:off x="3793" y="6826001"/>
          <a:ext cx="6362732" cy="1299765"/>
        </a:xfrm>
        <a:prstGeom prst="roundRect">
          <a:avLst/>
        </a:prstGeom>
        <a:solidFill>
          <a:schemeClr val="tx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b="1" i="1" kern="1200" dirty="0" smtClean="0">
              <a:latin typeface="Calibri" pitchFamily="34" charset="0"/>
              <a:cs typeface="Calibri" pitchFamily="34" charset="0"/>
            </a:rPr>
            <a:t>Yaptıklarımız</a:t>
          </a:r>
          <a:endParaRPr lang="tr-TR" sz="4400" b="1" i="1" kern="1200" dirty="0">
            <a:latin typeface="Calibri" pitchFamily="34" charset="0"/>
            <a:cs typeface="Calibri" pitchFamily="34" charset="0"/>
          </a:endParaRPr>
        </a:p>
      </dsp:txBody>
      <dsp:txXfrm>
        <a:off x="67242" y="6889450"/>
        <a:ext cx="6235834" cy="1172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1.- Drag</a:t>
            </a:r>
            <a:r>
              <a:rPr lang="en-US" baseline="0" dirty="0"/>
              <a:t> your picture on the slide </a:t>
            </a:r>
          </a:p>
          <a:p>
            <a:r>
              <a:rPr lang="en-US" baseline="0" dirty="0"/>
              <a:t>2.- </a:t>
            </a:r>
            <a:r>
              <a:rPr lang="en-US" dirty="0"/>
              <a:t>Send to back the layer to write your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1.- Drag</a:t>
            </a:r>
            <a:r>
              <a:rPr lang="en-US" baseline="0"/>
              <a:t> your picture on the slide </a:t>
            </a:r>
          </a:p>
          <a:p>
            <a:r>
              <a:rPr lang="en-US" baseline="0"/>
              <a:t>2.- </a:t>
            </a:r>
            <a:r>
              <a:rPr lang="en-US"/>
              <a:t>Send to back the layer to write your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2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DD8F4-3811-4313-88D8-65F815F88DCB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0357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1.- Drag</a:t>
            </a:r>
            <a:r>
              <a:rPr lang="en-US" baseline="0"/>
              <a:t> your picture on the slide </a:t>
            </a:r>
          </a:p>
          <a:p>
            <a:r>
              <a:rPr lang="en-US" baseline="0"/>
              <a:t>2.- </a:t>
            </a:r>
            <a:r>
              <a:rPr lang="en-US"/>
              <a:t>Send to back the layer to write your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47ECE-62B2-5348-9264-F4FE54048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99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1.- Drag</a:t>
            </a:r>
            <a:r>
              <a:rPr lang="en-US" baseline="0"/>
              <a:t> your picture on the slide </a:t>
            </a:r>
          </a:p>
          <a:p>
            <a:r>
              <a:rPr lang="en-US" baseline="0"/>
              <a:t>2.- </a:t>
            </a:r>
            <a:r>
              <a:rPr lang="en-US"/>
              <a:t>Send to back the layer to write your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3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DD8F4-3811-4313-88D8-65F815F88DCB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531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1.- Drag</a:t>
            </a:r>
            <a:r>
              <a:rPr lang="en-US" baseline="0"/>
              <a:t> your picture on the slide </a:t>
            </a:r>
          </a:p>
          <a:p>
            <a:r>
              <a:rPr lang="en-US" baseline="0"/>
              <a:t>2.- </a:t>
            </a:r>
            <a:r>
              <a:rPr lang="en-US"/>
              <a:t>Send to back the layer to write your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79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Squ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8445731" y="3933866"/>
            <a:ext cx="3405721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0491595" y="3933866"/>
            <a:ext cx="3405721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503387" y="3933866"/>
            <a:ext cx="3405721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2537459" y="3933866"/>
            <a:ext cx="3405721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4457523" y="3933866"/>
            <a:ext cx="3405721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Squ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8345491" y="3428825"/>
            <a:ext cx="4015374" cy="401281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2797647" y="3428825"/>
            <a:ext cx="4015374" cy="401281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436808" y="3428825"/>
            <a:ext cx="4015374" cy="401281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/>
              <a:t>Drag  Your Picture Here</a:t>
            </a:r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888964" y="3428825"/>
            <a:ext cx="4015374" cy="401281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319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az-Cyrl-AZ"/>
              <a:t>Click to edit Master text styles</a:t>
            </a:r>
          </a:p>
          <a:p>
            <a:pPr lvl="1"/>
            <a:r>
              <a:rPr lang="az-Cyrl-AZ"/>
              <a:t>Second level</a:t>
            </a:r>
          </a:p>
          <a:p>
            <a:pPr lvl="2"/>
            <a:r>
              <a:rPr lang="az-Cyrl-AZ"/>
              <a:t>Third level</a:t>
            </a:r>
          </a:p>
          <a:p>
            <a:pPr lvl="3"/>
            <a:r>
              <a:rPr lang="az-Cyrl-AZ"/>
              <a:t>Fourth level</a:t>
            </a:r>
          </a:p>
          <a:p>
            <a:pPr lvl="4"/>
            <a:r>
              <a:rPr lang="az-Cyrl-AZ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CF19-1A53-45A8-B562-A6ED8685911E}" type="datetime1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MentoRnD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17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6CC50-6E5C-C447-9045-0D3EF195B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8AEE-F5E9-354A-B224-8BC071AC8B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61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324" y="2517553"/>
            <a:ext cx="20721003" cy="2940050"/>
          </a:xfrm>
        </p:spPr>
        <p:txBody>
          <a:bodyPr>
            <a:normAutofit/>
          </a:bodyPr>
          <a:lstStyle>
            <a:lvl1pPr>
              <a:defRPr sz="9600" b="1" baseline="0">
                <a:solidFill>
                  <a:srgbClr val="BF130A"/>
                </a:solidFill>
                <a:latin typeface="Avenir Book"/>
                <a:cs typeface="Avenir Book"/>
              </a:defRPr>
            </a:lvl1pPr>
          </a:lstStyle>
          <a:p>
            <a:r>
              <a:rPr lang="tr-TR" dirty="0"/>
              <a:t>Yenilik ve Girişimcilik Odaklı </a:t>
            </a:r>
            <a:r>
              <a:rPr lang="tr-TR" dirty="0" err="1"/>
              <a:t>Mentor</a:t>
            </a:r>
            <a:r>
              <a:rPr lang="tr-TR" dirty="0"/>
              <a:t> Eğitim Programı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9241744"/>
            <a:ext cx="17064355" cy="35052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7" name="Picture 6" descr="Mentor&amp;d-training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2" y="5649588"/>
            <a:ext cx="10114131" cy="32234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64356" y="0"/>
            <a:ext cx="7813295" cy="213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7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94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8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98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65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1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85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94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72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18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00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17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324" y="2517553"/>
            <a:ext cx="20721003" cy="2940050"/>
          </a:xfrm>
        </p:spPr>
        <p:txBody>
          <a:bodyPr>
            <a:normAutofit/>
          </a:bodyPr>
          <a:lstStyle>
            <a:lvl1pPr>
              <a:defRPr sz="9600" b="1" baseline="0">
                <a:solidFill>
                  <a:srgbClr val="BF130A"/>
                </a:solidFill>
                <a:latin typeface="Avenir Book"/>
                <a:cs typeface="Avenir Book"/>
              </a:defRPr>
            </a:lvl1pPr>
          </a:lstStyle>
          <a:p>
            <a:r>
              <a:rPr lang="tr-TR" dirty="0"/>
              <a:t>Yenilik ve Girişimcilik Odaklı </a:t>
            </a:r>
            <a:r>
              <a:rPr lang="tr-TR" dirty="0" err="1"/>
              <a:t>Mentor</a:t>
            </a:r>
            <a:r>
              <a:rPr lang="tr-TR" dirty="0"/>
              <a:t> Eğitim Programı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9241744"/>
            <a:ext cx="17064355" cy="35052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7" name="Picture 6" descr="Mentor&amp;d-training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2" y="5649588"/>
            <a:ext cx="10114131" cy="32234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64356" y="0"/>
            <a:ext cx="7813295" cy="213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17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79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4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780759" y="4356100"/>
            <a:ext cx="18814912" cy="50673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203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9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71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60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263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37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39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627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078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324" y="2517553"/>
            <a:ext cx="20721003" cy="2940050"/>
          </a:xfrm>
        </p:spPr>
        <p:txBody>
          <a:bodyPr>
            <a:normAutofit/>
          </a:bodyPr>
          <a:lstStyle>
            <a:lvl1pPr>
              <a:defRPr sz="9600" b="1" baseline="0">
                <a:solidFill>
                  <a:srgbClr val="BF130A"/>
                </a:solidFill>
                <a:latin typeface="Avenir Book"/>
                <a:cs typeface="Avenir Book"/>
              </a:defRPr>
            </a:lvl1pPr>
          </a:lstStyle>
          <a:p>
            <a:r>
              <a:rPr lang="tr-TR" dirty="0"/>
              <a:t>Yenilik ve Girişimcilik Odaklı </a:t>
            </a:r>
            <a:r>
              <a:rPr lang="tr-TR" dirty="0" err="1"/>
              <a:t>Mentor</a:t>
            </a:r>
            <a:r>
              <a:rPr lang="tr-TR" dirty="0"/>
              <a:t> Eğitim Programı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9241744"/>
            <a:ext cx="17064355" cy="35052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7" name="Picture 6" descr="Mentor&amp;d-training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2" y="5649588"/>
            <a:ext cx="10114131" cy="32234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64356" y="0"/>
            <a:ext cx="7813295" cy="213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3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92000" y="0"/>
            <a:ext cx="12185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83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70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66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32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08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0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79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983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118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7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767666" y="6109160"/>
            <a:ext cx="9300636" cy="50673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64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324" y="2517553"/>
            <a:ext cx="20721003" cy="2940050"/>
          </a:xfrm>
        </p:spPr>
        <p:txBody>
          <a:bodyPr>
            <a:normAutofit/>
          </a:bodyPr>
          <a:lstStyle>
            <a:lvl1pPr>
              <a:defRPr sz="9600" b="1" baseline="0">
                <a:solidFill>
                  <a:srgbClr val="BF130A"/>
                </a:solidFill>
                <a:latin typeface="Avenir Book"/>
                <a:cs typeface="Avenir Book"/>
              </a:defRPr>
            </a:lvl1pPr>
          </a:lstStyle>
          <a:p>
            <a:r>
              <a:rPr lang="tr-TR" dirty="0"/>
              <a:t>Yenilik ve Girişimcilik Odaklı </a:t>
            </a:r>
            <a:r>
              <a:rPr lang="tr-TR" dirty="0" err="1"/>
              <a:t>Mentor</a:t>
            </a:r>
            <a:r>
              <a:rPr lang="tr-TR" dirty="0"/>
              <a:t> Eğitim Programı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9241744"/>
            <a:ext cx="17064355" cy="35052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7" name="Picture 6" descr="Mentor&amp;d-training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62" y="5649588"/>
            <a:ext cx="10114131" cy="32234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6564356" y="0"/>
            <a:ext cx="7813295" cy="213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83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52744" y="139463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78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17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90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13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158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441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027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5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584842" y="4693177"/>
            <a:ext cx="7235533" cy="435358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256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580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53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847979" y="4760017"/>
            <a:ext cx="4723467" cy="63353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92000" y="5250171"/>
            <a:ext cx="10572304" cy="595510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CE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384014" y="4973638"/>
            <a:ext cx="3921368" cy="384670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>
            <a:spLocks noChangeAspect="1"/>
          </p:cNvSpPr>
          <p:nvPr userDrawn="1"/>
        </p:nvSpPr>
        <p:spPr>
          <a:xfrm>
            <a:off x="23011909" y="726168"/>
            <a:ext cx="844153" cy="844378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2" r:id="rId2"/>
    <p:sldLayoutId id="2147483757" r:id="rId3"/>
    <p:sldLayoutId id="2147483792" r:id="rId4"/>
    <p:sldLayoutId id="2147483788" r:id="rId5"/>
    <p:sldLayoutId id="2147483781" r:id="rId6"/>
    <p:sldLayoutId id="2147483798" r:id="rId7"/>
    <p:sldLayoutId id="2147483780" r:id="rId8"/>
    <p:sldLayoutId id="2147483761" r:id="rId9"/>
    <p:sldLayoutId id="2147483793" r:id="rId10"/>
    <p:sldLayoutId id="2147483794" r:id="rId11"/>
    <p:sldLayoutId id="2147483805" r:id="rId12"/>
    <p:sldLayoutId id="2147483806" r:id="rId13"/>
    <p:sldLayoutId id="2147483807" r:id="rId14"/>
  </p:sldLayoutIdLst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Roboto Regular"/>
          <a:ea typeface="+mn-ea"/>
          <a:cs typeface="Roboto Regular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Roboto Regular"/>
          <a:ea typeface="+mn-ea"/>
          <a:cs typeface="Roboto Regular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Roboto Regular"/>
          <a:ea typeface="+mn-ea"/>
          <a:cs typeface="Roboto Regular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Roboto Regular"/>
          <a:ea typeface="+mn-ea"/>
          <a:cs typeface="Roboto Regular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Roboto Regular"/>
          <a:ea typeface="+mn-ea"/>
          <a:cs typeface="Roboto Regular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3045155"/>
            <a:ext cx="24410844" cy="718326"/>
          </a:xfrm>
          <a:prstGeom prst="rect">
            <a:avLst/>
          </a:prstGeom>
          <a:solidFill>
            <a:srgbClr val="BF1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118228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4681996"/>
            <a:ext cx="21939885" cy="7570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01172" y="392494"/>
            <a:ext cx="5398618" cy="1702204"/>
          </a:xfrm>
          <a:prstGeom prst="rect">
            <a:avLst/>
          </a:prstGeom>
        </p:spPr>
      </p:pic>
      <p:pic>
        <p:nvPicPr>
          <p:cNvPr id="9" name="Picture 8" descr="Mentor&amp;d-training-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311" y="392495"/>
            <a:ext cx="5183620" cy="16520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303645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69813" y="1303645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48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8800" b="0" i="0" kern="1200">
          <a:solidFill>
            <a:schemeClr val="tx1">
              <a:lumMod val="50000"/>
              <a:lumOff val="50000"/>
            </a:schemeClr>
          </a:solidFill>
          <a:latin typeface="Avenir Book"/>
          <a:ea typeface="+mj-ea"/>
          <a:cs typeface="Avenir Book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64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1485900" indent="-5715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56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22860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48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32004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41148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»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3045155"/>
            <a:ext cx="24410844" cy="718326"/>
          </a:xfrm>
          <a:prstGeom prst="rect">
            <a:avLst/>
          </a:prstGeom>
          <a:solidFill>
            <a:srgbClr val="BF1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118228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4681996"/>
            <a:ext cx="21939885" cy="7570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01172" y="392494"/>
            <a:ext cx="5398618" cy="1702204"/>
          </a:xfrm>
          <a:prstGeom prst="rect">
            <a:avLst/>
          </a:prstGeom>
        </p:spPr>
      </p:pic>
      <p:pic>
        <p:nvPicPr>
          <p:cNvPr id="9" name="Picture 8" descr="Mentor&amp;d-training-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311" y="392495"/>
            <a:ext cx="5183620" cy="16520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303645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69813" y="1303645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6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8800" b="0" i="0" kern="1200">
          <a:solidFill>
            <a:schemeClr val="tx1">
              <a:lumMod val="50000"/>
              <a:lumOff val="50000"/>
            </a:schemeClr>
          </a:solidFill>
          <a:latin typeface="Avenir Book"/>
          <a:ea typeface="+mj-ea"/>
          <a:cs typeface="Avenir Book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64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1485900" indent="-5715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56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22860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48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32004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41148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»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3045155"/>
            <a:ext cx="24410844" cy="718326"/>
          </a:xfrm>
          <a:prstGeom prst="rect">
            <a:avLst/>
          </a:prstGeom>
          <a:solidFill>
            <a:srgbClr val="BF1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118228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4681996"/>
            <a:ext cx="21939885" cy="7570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01172" y="392494"/>
            <a:ext cx="5398618" cy="1702204"/>
          </a:xfrm>
          <a:prstGeom prst="rect">
            <a:avLst/>
          </a:prstGeom>
        </p:spPr>
      </p:pic>
      <p:pic>
        <p:nvPicPr>
          <p:cNvPr id="9" name="Picture 8" descr="Mentor&amp;d-training-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311" y="392495"/>
            <a:ext cx="5183620" cy="16520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303645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69813" y="1303645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29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8800" b="0" i="0" kern="1200">
          <a:solidFill>
            <a:schemeClr val="tx1">
              <a:lumMod val="50000"/>
              <a:lumOff val="50000"/>
            </a:schemeClr>
          </a:solidFill>
          <a:latin typeface="Avenir Book"/>
          <a:ea typeface="+mj-ea"/>
          <a:cs typeface="Avenir Book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64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1485900" indent="-5715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56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22860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48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32004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41148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»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3045155"/>
            <a:ext cx="24410844" cy="718326"/>
          </a:xfrm>
          <a:prstGeom prst="rect">
            <a:avLst/>
          </a:prstGeom>
          <a:solidFill>
            <a:srgbClr val="BF1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118228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4681996"/>
            <a:ext cx="21939885" cy="7570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01172" y="392494"/>
            <a:ext cx="5398618" cy="1702204"/>
          </a:xfrm>
          <a:prstGeom prst="rect">
            <a:avLst/>
          </a:prstGeom>
        </p:spPr>
      </p:pic>
      <p:pic>
        <p:nvPicPr>
          <p:cNvPr id="9" name="Picture 8" descr="Mentor&amp;d-training-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311" y="392495"/>
            <a:ext cx="5183620" cy="16520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303645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white"/>
                </a:solidFill>
              </a:rPr>
              <a:t>MentoRnD Training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669813" y="1303645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defTabSz="914400"/>
            <a:fld id="{BE00B481-829D-0E4D-883A-41B6C64EB1FC}" type="slidenum">
              <a:rPr lang="en-GB" smtClean="0"/>
              <a:pPr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86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8800" b="0" i="0" kern="1200">
          <a:solidFill>
            <a:schemeClr val="tx1">
              <a:lumMod val="50000"/>
              <a:lumOff val="50000"/>
            </a:schemeClr>
          </a:solidFill>
          <a:latin typeface="Avenir Book"/>
          <a:ea typeface="+mj-ea"/>
          <a:cs typeface="Avenir Book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64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1485900" indent="-5715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56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22860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•"/>
        <a:defRPr sz="48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32004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–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4114800" indent="-457200" algn="l" defTabSz="914400" rtl="0" eaLnBrk="1" latinLnBrk="0" hangingPunct="1">
        <a:spcBef>
          <a:spcPct val="20000"/>
        </a:spcBef>
        <a:buClr>
          <a:srgbClr val="CA170D"/>
        </a:buClr>
        <a:buFont typeface="Arial"/>
        <a:buChar char="»"/>
        <a:defRPr sz="4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mailto:cuneytorkmez@tosyov.org.t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images.google.com.tr/imgres?imgurl=http://www.yemektarifleri.info/wp-content/uploads/2008/11/cilekli-pasta.jpg&amp;imgrefurl=http://www.yemektarifleri.info/cilekli-pasta/&amp;usg=__cELdFz_qB_r0Yx81EhqyWG-wl6w=&amp;h=1395&amp;w=1600&amp;sz=338&amp;hl=tr&amp;start=34&amp;um=1&amp;tbnid=Y4Qu4TFjB-Z64M:&amp;tbnh=131&amp;tbnw=150&amp;prev=/images?q=pasta&amp;gbv=2&amp;ndsp=18&amp;hl=tr&amp;sa=N&amp;start=18&amp;um=1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hyperlink" Target="http://images.google.com.tr/imgres?imgurl=http://img2.blogcu.com/images/c/a/y/caykeyfi/pasta1ah7.jpg&amp;imgrefurl=http://caykeyfi.blogcu.com/cikolatali-pasta-tarifi-yapilisi-afiyet-olsun_38062341.html&amp;usg=__3R4s52oaRyrJlTJpiKp0BO2g6LU=&amp;h=341&amp;w=396&amp;sz=46&amp;hl=tr&amp;start=13&amp;um=1&amp;tbnid=AkBtR2sMR-NC6M:&amp;tbnh=107&amp;tbnw=124&amp;prev=/images?q=pasta&amp;gbv=2&amp;ndsp=18&amp;hl=tr&amp;sa=N&amp;um=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images.google.com.tr/imgres?imgurl=http://www.nascomarket.com/images/SKILL%206002%20AA%20500%20Watt%2013%20mm.%20Darbeli%20Matkap.jpg&amp;imgrefurl=http://www.nascomarket.com/index.php?cPath=54_115&amp;osCsid=a7fc5dc4152c7&amp;usg=__H1JyKt7JzVaI0g7lCQdiNdZbibs=&amp;h=527&amp;w=744&amp;sz=34&amp;hl=tr&amp;start=29&amp;um=1&amp;tbnid=SVkKQUtHQNNJjM:&amp;tbnh=100&amp;tbnw=141&amp;prev=/images?q=Matkap&amp;gbv=2&amp;ndsp=18&amp;hl=tr&amp;sa=N&amp;start=18&amp;um=1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694150" y="4492931"/>
            <a:ext cx="19373356" cy="156964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tr-TR" sz="96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İNOVASYON VE İŞ GELİŞTİRME</a:t>
            </a:r>
            <a:endParaRPr lang="id-ID" sz="9600" b="1" dirty="0">
              <a:solidFill>
                <a:schemeClr val="accent1"/>
              </a:solidFill>
              <a:latin typeface="Roboto Black"/>
              <a:cs typeface="Roboto Black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0187025" y="9633618"/>
            <a:ext cx="3988854" cy="75623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>
                <a:solidFill>
                  <a:schemeClr val="bg1"/>
                </a:solidFill>
                <a:latin typeface="Lato Light"/>
                <a:cs typeface="Lato Light"/>
              </a:rPr>
              <a:t>CÜNEYT ÖRKMEZ</a:t>
            </a:r>
            <a:endParaRPr lang="en-US" sz="3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22" y="8506826"/>
            <a:ext cx="1925700" cy="2180219"/>
          </a:xfrm>
          <a:prstGeom prst="rect">
            <a:avLst/>
          </a:prstGeom>
        </p:spPr>
      </p:pic>
      <p:sp>
        <p:nvSpPr>
          <p:cNvPr id="10" name="TextBox 50"/>
          <p:cNvSpPr txBox="1"/>
          <p:nvPr/>
        </p:nvSpPr>
        <p:spPr>
          <a:xfrm>
            <a:off x="768871" y="10971721"/>
            <a:ext cx="10169349" cy="527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spc="53" dirty="0">
                <a:solidFill>
                  <a:schemeClr val="accent1"/>
                </a:solidFill>
                <a:latin typeface="Bahnschrift" panose="020B0502040204020203" pitchFamily="34" charset="0"/>
              </a:rPr>
              <a:t>Cüneyt ÖRKMEZ</a:t>
            </a:r>
          </a:p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spc="53" dirty="0" smtClean="0">
                <a:solidFill>
                  <a:schemeClr val="accent1"/>
                </a:solidFill>
                <a:latin typeface="Bahnschrift" panose="020B0502040204020203" pitchFamily="34" charset="0"/>
                <a:hlinkClick r:id="rId4"/>
              </a:rPr>
              <a:t>cuneytorkmez@tosyov.org.tr</a:t>
            </a:r>
            <a:endParaRPr lang="tr-TR" sz="4800" b="1" spc="53" dirty="0" smtClean="0">
              <a:solidFill>
                <a:schemeClr val="accent1"/>
              </a:solidFill>
              <a:latin typeface="Bahnschrift" panose="020B0502040204020203" pitchFamily="34" charset="0"/>
            </a:endParaRPr>
          </a:p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400" b="1" spc="53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+90 533 775 37 65</a:t>
            </a:r>
          </a:p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spc="53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 </a:t>
            </a:r>
          </a:p>
          <a:p>
            <a:pPr>
              <a:lnSpc>
                <a:spcPts val="4533"/>
              </a:lnSpc>
              <a:spcAft>
                <a:spcPts val="1600"/>
              </a:spcAft>
            </a:pPr>
            <a:endParaRPr lang="tr-TR" sz="4800" b="1" spc="53" dirty="0" smtClean="0">
              <a:solidFill>
                <a:schemeClr val="accent1"/>
              </a:solidFill>
              <a:latin typeface="Bahnschrift" panose="020B0502040204020203" pitchFamily="34" charset="0"/>
            </a:endParaRPr>
          </a:p>
          <a:p>
            <a:pPr>
              <a:lnSpc>
                <a:spcPts val="4533"/>
              </a:lnSpc>
              <a:spcAft>
                <a:spcPts val="1600"/>
              </a:spcAft>
            </a:pPr>
            <a:endParaRPr lang="tr-TR" sz="4800" b="1" spc="53" dirty="0" smtClean="0">
              <a:solidFill>
                <a:schemeClr val="accent1"/>
              </a:solidFill>
              <a:latin typeface="Bahnschrift" panose="020B0502040204020203" pitchFamily="34" charset="0"/>
            </a:endParaRPr>
          </a:p>
          <a:p>
            <a:pPr>
              <a:lnSpc>
                <a:spcPts val="4533"/>
              </a:lnSpc>
              <a:spcAft>
                <a:spcPts val="1600"/>
              </a:spcAft>
            </a:pPr>
            <a:endParaRPr lang="en-US" sz="4800" b="1" spc="53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411" name="Rectangle 1"/>
          <p:cNvSpPr>
            <a:spLocks/>
          </p:cNvSpPr>
          <p:nvPr/>
        </p:nvSpPr>
        <p:spPr bwMode="auto">
          <a:xfrm>
            <a:off x="4328986" y="2439530"/>
            <a:ext cx="170624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tr-TR" sz="7600" b="1" dirty="0" smtClean="0">
                <a:solidFill>
                  <a:srgbClr val="C00000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Değişim ve rekabet stratejileri için  </a:t>
            </a:r>
            <a:endParaRPr lang="en-US" sz="7600" b="1" dirty="0">
              <a:solidFill>
                <a:srgbClr val="C00000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747" y="6719545"/>
            <a:ext cx="6084759" cy="6358673"/>
          </a:xfrm>
          <a:prstGeom prst="rect">
            <a:avLst/>
          </a:prstGeom>
        </p:spPr>
      </p:pic>
      <p:pic>
        <p:nvPicPr>
          <p:cNvPr id="412" name="Resim 411"/>
          <p:cNvPicPr>
            <a:picLocks noChangeAspect="1"/>
          </p:cNvPicPr>
          <p:nvPr/>
        </p:nvPicPr>
        <p:blipFill rotWithShape="1">
          <a:blip r:embed="rId6"/>
          <a:srcRect l="39389" t="48267" r="35970" b="34101"/>
          <a:stretch/>
        </p:blipFill>
        <p:spPr>
          <a:xfrm>
            <a:off x="8922327" y="7138327"/>
            <a:ext cx="5848764" cy="235295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163" y="662510"/>
            <a:ext cx="2451732" cy="22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675088" y="1194929"/>
            <a:ext cx="8358076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tr-TR" sz="7600" b="1" dirty="0" smtClean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  <a:p>
            <a:r>
              <a:rPr lang="tr-TR" sz="7600" b="1" dirty="0" smtClean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Başarı için yaratıcılık </a:t>
            </a:r>
            <a:endParaRPr lang="en-US" sz="7600" b="1" dirty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6474" y="2854006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9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91" y="4238371"/>
            <a:ext cx="12983071" cy="849406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63" y="48781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1881" y="3401617"/>
            <a:ext cx="16459200" cy="9051926"/>
          </a:xfrm>
          <a:ln>
            <a:miter lim="800000"/>
            <a:headEnd/>
            <a:tailEnd/>
          </a:ln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Bir ürün ya da hizmetin ilk fikrinin oluşmasını </a:t>
            </a:r>
            <a:r>
              <a:rPr lang="tr-TR" sz="4800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buluş (icat keşif),</a:t>
            </a:r>
            <a:r>
              <a:rPr lang="tr-TR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ilk pratik uygulama çabasını </a:t>
            </a:r>
            <a:r>
              <a:rPr lang="tr-TR" sz="4800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yenilik  (</a:t>
            </a:r>
            <a:r>
              <a:rPr lang="tr-TR" sz="4800" dirty="0" err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inovasyon</a:t>
            </a:r>
            <a:r>
              <a:rPr lang="tr-TR" sz="4800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yenilikçilik, </a:t>
            </a:r>
            <a:r>
              <a:rPr lang="tr-TR" sz="4800" dirty="0" err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yenileşim</a:t>
            </a:r>
            <a:r>
              <a:rPr lang="tr-TR" sz="4800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tr-TR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olarak tanımlayabiliriz.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4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İş geliştirme ; bir organizasyon için müşterilerden, pazarlardan ve ilişkilerden uzun vadeli değer yaratmadır.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4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tr-TR" sz="4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İnovasyon</a:t>
            </a:r>
            <a:r>
              <a:rPr lang="tr-TR" sz="4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ise değer yaratma yollarının keşfidir. </a:t>
            </a:r>
            <a:endParaRPr lang="tr-TR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tr-T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Başlık 1"/>
          <p:cNvSpPr>
            <a:spLocks noGrp="1"/>
          </p:cNvSpPr>
          <p:nvPr>
            <p:ph type="title"/>
          </p:nvPr>
        </p:nvSpPr>
        <p:spPr>
          <a:xfrm>
            <a:off x="3691881" y="2779872"/>
            <a:ext cx="16643248" cy="1709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tr-TR" b="1" dirty="0"/>
              <a:t> </a:t>
            </a:r>
            <a:br>
              <a:rPr lang="tr-TR" b="1" dirty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/>
              <a:t/>
            </a:r>
            <a:br>
              <a:rPr lang="tr-TR" b="1" dirty="0"/>
            </a:br>
            <a:r>
              <a:rPr lang="tr-TR" b="1" dirty="0">
                <a:solidFill>
                  <a:schemeClr val="bg1"/>
                </a:solidFill>
              </a:rPr>
              <a:t>İNOVASYON </a:t>
            </a:r>
            <a:r>
              <a:rPr lang="tr-TR" b="1" dirty="0" smtClean="0">
                <a:solidFill>
                  <a:schemeClr val="bg1"/>
                </a:solidFill>
              </a:rPr>
              <a:t>ve İŞ GELİŞTİRME</a:t>
            </a:r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/>
              <a:t>		</a:t>
            </a:r>
            <a:r>
              <a:rPr lang="tr-TR" b="1" dirty="0">
                <a:solidFill>
                  <a:schemeClr val="bg1"/>
                </a:solidFill>
              </a:rPr>
              <a:t/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/>
              <a:t>		</a:t>
            </a:r>
            <a:r>
              <a:rPr lang="tr-TR" sz="4400" b="1" dirty="0"/>
              <a:t/>
            </a:r>
            <a:br>
              <a:rPr lang="tr-TR" sz="4400" b="1" dirty="0"/>
            </a:b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4" name="Sağ Ok 3"/>
          <p:cNvSpPr/>
          <p:nvPr/>
        </p:nvSpPr>
        <p:spPr>
          <a:xfrm>
            <a:off x="3044825" y="12494118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Resim 4" descr="C:\Users\asus\Documents\Documents\Belgelerim\CO AKADEMİ\LOGO-CO\Co_logo_for_white_fon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52" y="553640"/>
            <a:ext cx="2513956" cy="2226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btitle 2"/>
          <p:cNvSpPr txBox="1">
            <a:spLocks/>
          </p:cNvSpPr>
          <p:nvPr/>
        </p:nvSpPr>
        <p:spPr>
          <a:xfrm>
            <a:off x="10187025" y="9633618"/>
            <a:ext cx="3988854" cy="75623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>
                <a:solidFill>
                  <a:schemeClr val="bg1"/>
                </a:solidFill>
                <a:latin typeface="Lato Light"/>
                <a:cs typeface="Lato Light"/>
              </a:rPr>
              <a:t>CÜNEYT ÖRKMEZ</a:t>
            </a:r>
            <a:endParaRPr lang="en-US" sz="3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17" name="TextBox 32"/>
          <p:cNvSpPr txBox="1"/>
          <p:nvPr/>
        </p:nvSpPr>
        <p:spPr>
          <a:xfrm>
            <a:off x="17290527" y="3931911"/>
            <a:ext cx="5570720" cy="120031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tr-TR" sz="72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Dijitalleşme </a:t>
            </a:r>
            <a:endParaRPr lang="id-ID" sz="7200" b="1" dirty="0">
              <a:solidFill>
                <a:schemeClr val="accent1"/>
              </a:solidFill>
              <a:latin typeface="Roboto Black"/>
              <a:cs typeface="Roboto Black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41814" t="31628" r="14528" b="25948"/>
          <a:stretch/>
        </p:blipFill>
        <p:spPr>
          <a:xfrm>
            <a:off x="1135331" y="3906982"/>
            <a:ext cx="14910956" cy="814647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31" y="1194928"/>
            <a:ext cx="2450804" cy="2292295"/>
          </a:xfrm>
          <a:prstGeom prst="rect">
            <a:avLst/>
          </a:prstGeom>
        </p:spPr>
      </p:pic>
      <p:sp>
        <p:nvSpPr>
          <p:cNvPr id="9" name="Rectangle 1"/>
          <p:cNvSpPr>
            <a:spLocks/>
          </p:cNvSpPr>
          <p:nvPr/>
        </p:nvSpPr>
        <p:spPr bwMode="auto">
          <a:xfrm>
            <a:off x="7056298" y="2263697"/>
            <a:ext cx="97332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tr-TR" sz="7600" b="1" dirty="0" smtClean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İNOVASYON SÜRECİ</a:t>
            </a:r>
            <a:endParaRPr lang="en-US" sz="7600" b="1" dirty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16542328" y="5624945"/>
            <a:ext cx="2964872" cy="1330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0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D3D1-71F8-413A-BC88-4F42B9E917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411961" y="4516433"/>
            <a:ext cx="15265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400" dirty="0"/>
              <a:t>Öz !</a:t>
            </a:r>
          </a:p>
          <a:p>
            <a:endParaRPr lang="tr-TR" sz="6400" dirty="0"/>
          </a:p>
          <a:p>
            <a:r>
              <a:rPr lang="tr-TR" sz="6400" dirty="0"/>
              <a:t>ticarileştirilebilir, ekonomik değere sahip yenilikler ????</a:t>
            </a:r>
          </a:p>
          <a:p>
            <a:endParaRPr lang="tr-TR" sz="6400" dirty="0"/>
          </a:p>
        </p:txBody>
      </p:sp>
      <p:pic>
        <p:nvPicPr>
          <p:cNvPr id="6146" name="Picture 2" descr="Archimap Touch&lt;sup&gt;®&lt;/sup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937" y="5730272"/>
            <a:ext cx="46085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ağ Ok 4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6" name="Resim 5" descr="C:\Users\asus\Documents\Documents\Belgelerim\CO AKADEMİ\LOGO-CO\Co_logo_for_white_f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11" y="902267"/>
            <a:ext cx="3354062" cy="3032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972430" y="2588988"/>
            <a:ext cx="8983512" cy="156964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tr-TR" sz="96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DİJİTALLEŞME</a:t>
            </a:r>
            <a:endParaRPr lang="id-ID" sz="9600" b="1" dirty="0">
              <a:solidFill>
                <a:schemeClr val="accent1"/>
              </a:solidFill>
              <a:latin typeface="Roboto Black"/>
              <a:cs typeface="Roboto Black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0187025" y="9633618"/>
            <a:ext cx="3988854" cy="75623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>
                <a:solidFill>
                  <a:schemeClr val="bg1"/>
                </a:solidFill>
                <a:latin typeface="Lato Light"/>
                <a:cs typeface="Lato Light"/>
              </a:rPr>
              <a:t>CÜNEYT ÖRKMEZ</a:t>
            </a:r>
            <a:endParaRPr lang="en-US" sz="3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630"/>
            <a:ext cx="11824404" cy="907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5943" t="19065" r="32936" b="19572"/>
          <a:stretch/>
        </p:blipFill>
        <p:spPr>
          <a:xfrm>
            <a:off x="9504216" y="5402885"/>
            <a:ext cx="11665529" cy="65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MentoRnD Training</a:t>
            </a:r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59" y="6183329"/>
            <a:ext cx="148336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ağ Ok 7"/>
          <p:cNvSpPr>
            <a:spLocks noGrp="1"/>
          </p:cNvSpPr>
          <p:nvPr>
            <p:ph type="title"/>
          </p:nvPr>
        </p:nvSpPr>
        <p:spPr>
          <a:xfrm rot="19955891">
            <a:off x="7763941" y="2054006"/>
            <a:ext cx="10747168" cy="2286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tr-TR" sz="6400" dirty="0">
                <a:solidFill>
                  <a:prstClr val="white"/>
                </a:solidFill>
              </a:rPr>
              <a:t>Kim Ayakta Kalır</a:t>
            </a:r>
          </a:p>
        </p:txBody>
      </p:sp>
      <p:pic>
        <p:nvPicPr>
          <p:cNvPr id="12" name="Resim 11" descr="C:\Users\asus\Documents\Documents\Belgelerim\CO AKADEMİ\LOGO-CO\Co_logo_for_white_fon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03" y="672687"/>
            <a:ext cx="3076970" cy="254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4"/>
          <a:srcRect l="33180" t="25167" r="57609" b="25001"/>
          <a:stretch/>
        </p:blipFill>
        <p:spPr>
          <a:xfrm>
            <a:off x="18854573" y="672687"/>
            <a:ext cx="1976876" cy="60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991" y="2759519"/>
            <a:ext cx="17263962" cy="10410321"/>
          </a:xfrm>
          <a:prstGeom prst="rect">
            <a:avLst/>
          </a:prstGeom>
        </p:spPr>
      </p:pic>
      <p:sp>
        <p:nvSpPr>
          <p:cNvPr id="20" name="Rectangle 1"/>
          <p:cNvSpPr>
            <a:spLocks/>
          </p:cNvSpPr>
          <p:nvPr/>
        </p:nvSpPr>
        <p:spPr bwMode="auto">
          <a:xfrm>
            <a:off x="946883" y="3233717"/>
            <a:ext cx="7088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tr-TR" sz="7600" b="1" dirty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SORUN ÇÖZEN YAKLAŞIM</a:t>
            </a:r>
            <a:endParaRPr lang="en-US" sz="7600" b="1" dirty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31194" y="2291140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40" y="0"/>
            <a:ext cx="307265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972" y="2068057"/>
            <a:ext cx="17934663" cy="9866811"/>
          </a:xfrm>
        </p:spPr>
        <p:txBody>
          <a:bodyPr>
            <a:normAutofit/>
          </a:bodyPr>
          <a:lstStyle/>
          <a:p>
            <a:pPr marL="0" indent="0" defTabSz="914400">
              <a:spcBef>
                <a:spcPct val="0"/>
              </a:spcBef>
              <a:buNone/>
            </a:pPr>
            <a:r>
              <a:rPr lang="tr-TR" sz="6400" b="1" dirty="0">
                <a:solidFill>
                  <a:schemeClr val="tx2"/>
                </a:solidFill>
                <a:latin typeface="Avenir Book"/>
                <a:cs typeface="Avenir Book"/>
              </a:rPr>
              <a:t>MÜŞTERİLER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Kimdir?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Nerdedir?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Niçin satın alır?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Ne zaman satın alır?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Nasıl satın alır? (Sipariş, ihale, doğrudan satış)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Satın alma kararını kim verir?</a:t>
            </a:r>
          </a:p>
          <a:p>
            <a:pPr lvl="1"/>
            <a:r>
              <a:rPr lang="tr-TR" sz="6000" dirty="0">
                <a:solidFill>
                  <a:schemeClr val="tx2"/>
                </a:solidFill>
              </a:rPr>
              <a:t>Müşterilerinizin satın alma davranışlarını etkileyen hangi faktörler sizin kontrolünüz dışındadır?</a:t>
            </a:r>
          </a:p>
        </p:txBody>
      </p:sp>
      <p:pic>
        <p:nvPicPr>
          <p:cNvPr id="50178" name="Picture 2" descr="C:\Program Files\Microsoft Office\MEDIA\CAGCAT10\j0235241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3321" y="2537521"/>
            <a:ext cx="3622852" cy="2492654"/>
          </a:xfrm>
          <a:prstGeom prst="rect">
            <a:avLst/>
          </a:prstGeom>
          <a:noFill/>
        </p:spPr>
      </p:pic>
      <p:sp>
        <p:nvSpPr>
          <p:cNvPr id="4" name="Sağ Ok 3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5" name="Resim 4" descr="C:\Users\asus\Documents\Documents\Belgelerim\CO AKADEMİ\LOGO-CO\Co_logo_for_white_fon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30" y="482401"/>
            <a:ext cx="2689042" cy="282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18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84659" y="1273437"/>
            <a:ext cx="16459200" cy="757033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ct val="0"/>
              </a:spcBef>
              <a:buNone/>
            </a:pPr>
            <a:r>
              <a:rPr lang="tr-TR" sz="6400" b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ÜRÜN &amp; HİZMET </a:t>
            </a:r>
          </a:p>
          <a:p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59225" y="2618720"/>
            <a:ext cx="16459200" cy="9001188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A170D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A170D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A170D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A170D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A170D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Ne satıyorsunuz (üreteceksiniz)?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Bu ürün ne için kullanılacak ya da hangi ihtiyaca cevap verecek?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Ürününüzün avantajları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Daha mı ucuz?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Daha mı kaliteli?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Hangi benzersiz özelliklere sahip?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Müşteriler için ne gibi avantajlar sağlar?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Dezavantajı var mı?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Müşteriler neden rakiplerinizin ürünlerini değil de sizin ürününüzü seçecek?</a:t>
            </a:r>
          </a:p>
          <a:p>
            <a:pPr lvl="1">
              <a:lnSpc>
                <a:spcPct val="90000"/>
              </a:lnSpc>
            </a:pPr>
            <a:r>
              <a:rPr lang="tr-TR" sz="4800" dirty="0">
                <a:solidFill>
                  <a:schemeClr val="tx2"/>
                </a:solidFill>
              </a:rPr>
              <a:t>Ürününüz demode olabilir mi? Bu ihtimal var mı? Varsa ne gibi tedbirler almayı planlıyorsunuz?</a:t>
            </a:r>
          </a:p>
        </p:txBody>
      </p:sp>
      <p:sp>
        <p:nvSpPr>
          <p:cNvPr id="7" name="Sağ Ok 6"/>
          <p:cNvSpPr/>
          <p:nvPr/>
        </p:nvSpPr>
        <p:spPr>
          <a:xfrm>
            <a:off x="3044825" y="12468824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9" name="Resim 8" descr="C:\Users\asus\Documents\Documents\Belgelerim\CO AKADEMİ\LOGO-CO\Co_logo_for_white_fon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553640"/>
            <a:ext cx="2781300" cy="2688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6400" b="1" dirty="0">
                <a:solidFill>
                  <a:schemeClr val="tx2"/>
                </a:solidFill>
                <a:ea typeface="+mn-ea"/>
              </a:rPr>
              <a:t>ÜRÜN &amp; HİZMET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9225" y="3828556"/>
            <a:ext cx="16459200" cy="7570332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Ürününüzün mevcut durumu? (Ar-Ge aşamasında mı? Yoksa hali hazırda pazarda yerleşik durumda mı?)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Ürünün olası ömrü?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Ürününüz için bir korumaya sahip misiniz? (Patent, tescilli marka, </a:t>
            </a:r>
            <a:r>
              <a:rPr lang="tr-TR" sz="5200" dirty="0" err="1">
                <a:solidFill>
                  <a:schemeClr val="tx2"/>
                </a:solidFill>
              </a:rPr>
              <a:t>v.s</a:t>
            </a:r>
            <a:r>
              <a:rPr lang="tr-TR" sz="5200" dirty="0">
                <a:solidFill>
                  <a:schemeClr val="tx2"/>
                </a:solidFill>
              </a:rPr>
              <a:t>)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Ürününüz için yasal bir onay gerekiyor mu? Evet ise bu onayı aldınız mı?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Her hangi bir rakip teknoloji var mı?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Bu ürünün karlılığı ne kadar?</a:t>
            </a:r>
          </a:p>
          <a:p>
            <a:pPr lvl="1">
              <a:lnSpc>
                <a:spcPct val="110000"/>
              </a:lnSpc>
              <a:buSzPct val="95000"/>
            </a:pPr>
            <a:r>
              <a:rPr lang="tr-TR" sz="5200" dirty="0">
                <a:solidFill>
                  <a:schemeClr val="tx2"/>
                </a:solidFill>
              </a:rPr>
              <a:t>Bu ürünle ilgili satış öngörüleriniz.</a:t>
            </a:r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>
                <a:solidFill>
                  <a:prstClr val="white"/>
                </a:solidFill>
                <a:latin typeface="Calibri"/>
              </a:rPr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19</a:t>
            </a:fld>
            <a:endParaRPr lang="en-GB">
              <a:latin typeface="Calibri"/>
            </a:endParaRPr>
          </a:p>
        </p:txBody>
      </p:sp>
      <p:sp>
        <p:nvSpPr>
          <p:cNvPr id="6" name="Sağ Ok 5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Resim 6" descr="C:\Users\asus\Documents\Documents\Belgelerim\CO AKADEMİ\LOGO-CO\Co_logo_for_white_fon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85" y="382137"/>
            <a:ext cx="2633624" cy="2277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7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7636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7" name="Oval 16"/>
          <p:cNvSpPr>
            <a:spLocks/>
          </p:cNvSpPr>
          <p:nvPr/>
        </p:nvSpPr>
        <p:spPr bwMode="auto">
          <a:xfrm>
            <a:off x="30538" y="5796000"/>
            <a:ext cx="7920000" cy="7920000"/>
          </a:xfrm>
          <a:prstGeom prst="ellipse">
            <a:avLst/>
          </a:prstGeom>
          <a:solidFill>
            <a:schemeClr val="accent2">
              <a:alpha val="9100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3200" dirty="0">
              <a:latin typeface="Roboto Regular"/>
              <a:cs typeface="Roboto Regular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4695" y="10521684"/>
            <a:ext cx="5668978" cy="166195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tr-TR" sz="9600" b="1" dirty="0">
                <a:solidFill>
                  <a:schemeClr val="bg1"/>
                </a:solidFill>
                <a:latin typeface="Roboto Regular"/>
                <a:cs typeface="Roboto Regular"/>
              </a:rPr>
              <a:t>TANIŞMA</a:t>
            </a:r>
            <a:endParaRPr lang="id-ID" sz="9600" b="1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12" name="Freeform 89"/>
          <p:cNvSpPr>
            <a:spLocks noChangeArrowheads="1"/>
          </p:cNvSpPr>
          <p:nvPr/>
        </p:nvSpPr>
        <p:spPr bwMode="auto">
          <a:xfrm>
            <a:off x="2507466" y="7942990"/>
            <a:ext cx="3203436" cy="2229057"/>
          </a:xfrm>
          <a:custGeom>
            <a:avLst/>
            <a:gdLst>
              <a:gd name="T0" fmla="*/ 78807547 w 608"/>
              <a:gd name="T1" fmla="*/ 52720001 h 425"/>
              <a:gd name="T2" fmla="*/ 78807547 w 608"/>
              <a:gd name="T3" fmla="*/ 52720001 h 425"/>
              <a:gd name="T4" fmla="*/ 78807547 w 608"/>
              <a:gd name="T5" fmla="*/ 52720001 h 425"/>
              <a:gd name="T6" fmla="*/ 76081000 w 608"/>
              <a:gd name="T7" fmla="*/ 54520114 h 425"/>
              <a:gd name="T8" fmla="*/ 57774906 w 608"/>
              <a:gd name="T9" fmla="*/ 54520114 h 425"/>
              <a:gd name="T10" fmla="*/ 60501092 w 608"/>
              <a:gd name="T11" fmla="*/ 51819944 h 425"/>
              <a:gd name="T12" fmla="*/ 60501092 w 608"/>
              <a:gd name="T13" fmla="*/ 51819944 h 425"/>
              <a:gd name="T14" fmla="*/ 60501092 w 608"/>
              <a:gd name="T15" fmla="*/ 51819944 h 425"/>
              <a:gd name="T16" fmla="*/ 52321812 w 608"/>
              <a:gd name="T17" fmla="*/ 37289949 h 425"/>
              <a:gd name="T18" fmla="*/ 46739003 w 608"/>
              <a:gd name="T19" fmla="*/ 35489478 h 425"/>
              <a:gd name="T20" fmla="*/ 46739003 w 608"/>
              <a:gd name="T21" fmla="*/ 30989195 h 425"/>
              <a:gd name="T22" fmla="*/ 44012816 w 608"/>
              <a:gd name="T23" fmla="*/ 24559708 h 425"/>
              <a:gd name="T24" fmla="*/ 43103727 w 608"/>
              <a:gd name="T25" fmla="*/ 21859539 h 425"/>
              <a:gd name="T26" fmla="*/ 43103727 w 608"/>
              <a:gd name="T27" fmla="*/ 18130580 h 425"/>
              <a:gd name="T28" fmla="*/ 43103727 w 608"/>
              <a:gd name="T29" fmla="*/ 12729882 h 425"/>
              <a:gd name="T30" fmla="*/ 52321812 w 608"/>
              <a:gd name="T31" fmla="*/ 5529072 h 425"/>
              <a:gd name="T32" fmla="*/ 62318910 w 608"/>
              <a:gd name="T33" fmla="*/ 12729882 h 425"/>
              <a:gd name="T34" fmla="*/ 61410182 w 608"/>
              <a:gd name="T35" fmla="*/ 18130580 h 425"/>
              <a:gd name="T36" fmla="*/ 62318910 w 608"/>
              <a:gd name="T37" fmla="*/ 21859539 h 425"/>
              <a:gd name="T38" fmla="*/ 60501092 w 608"/>
              <a:gd name="T39" fmla="*/ 24559708 h 425"/>
              <a:gd name="T40" fmla="*/ 57774906 w 608"/>
              <a:gd name="T41" fmla="*/ 30989195 h 425"/>
              <a:gd name="T42" fmla="*/ 57774906 w 608"/>
              <a:gd name="T43" fmla="*/ 35489478 h 425"/>
              <a:gd name="T44" fmla="*/ 64136368 w 608"/>
              <a:gd name="T45" fmla="*/ 38190006 h 425"/>
              <a:gd name="T46" fmla="*/ 71536996 w 608"/>
              <a:gd name="T47" fmla="*/ 40890175 h 425"/>
              <a:gd name="T48" fmla="*/ 78807547 w 608"/>
              <a:gd name="T49" fmla="*/ 52720001 h 425"/>
              <a:gd name="T50" fmla="*/ 42194998 w 608"/>
              <a:gd name="T51" fmla="*/ 36389534 h 425"/>
              <a:gd name="T52" fmla="*/ 42194998 w 608"/>
              <a:gd name="T53" fmla="*/ 36389534 h 425"/>
              <a:gd name="T54" fmla="*/ 50374278 w 608"/>
              <a:gd name="T55" fmla="*/ 39090062 h 425"/>
              <a:gd name="T56" fmla="*/ 57774906 w 608"/>
              <a:gd name="T57" fmla="*/ 51819944 h 425"/>
              <a:gd name="T58" fmla="*/ 57774906 w 608"/>
              <a:gd name="T59" fmla="*/ 51819944 h 425"/>
              <a:gd name="T60" fmla="*/ 57774906 w 608"/>
              <a:gd name="T61" fmla="*/ 51819944 h 425"/>
              <a:gd name="T62" fmla="*/ 55048359 w 608"/>
              <a:gd name="T63" fmla="*/ 54520114 h 425"/>
              <a:gd name="T64" fmla="*/ 2726547 w 608"/>
              <a:gd name="T65" fmla="*/ 54520114 h 425"/>
              <a:gd name="T66" fmla="*/ 0 w 608"/>
              <a:gd name="T67" fmla="*/ 51819944 h 425"/>
              <a:gd name="T68" fmla="*/ 0 w 608"/>
              <a:gd name="T69" fmla="*/ 51819944 h 425"/>
              <a:gd name="T70" fmla="*/ 0 w 608"/>
              <a:gd name="T71" fmla="*/ 51819944 h 425"/>
              <a:gd name="T72" fmla="*/ 7270552 w 608"/>
              <a:gd name="T73" fmla="*/ 39090062 h 425"/>
              <a:gd name="T74" fmla="*/ 15579547 w 608"/>
              <a:gd name="T75" fmla="*/ 36389534 h 425"/>
              <a:gd name="T76" fmla="*/ 22850099 w 608"/>
              <a:gd name="T77" fmla="*/ 33689365 h 425"/>
              <a:gd name="T78" fmla="*/ 22850099 w 608"/>
              <a:gd name="T79" fmla="*/ 28160293 h 425"/>
              <a:gd name="T80" fmla="*/ 20123912 w 608"/>
              <a:gd name="T81" fmla="*/ 21859539 h 425"/>
              <a:gd name="T82" fmla="*/ 18306094 w 608"/>
              <a:gd name="T83" fmla="*/ 19159369 h 425"/>
              <a:gd name="T84" fmla="*/ 19214823 w 608"/>
              <a:gd name="T85" fmla="*/ 14529995 h 425"/>
              <a:gd name="T86" fmla="*/ 18306094 w 608"/>
              <a:gd name="T87" fmla="*/ 9129656 h 425"/>
              <a:gd name="T88" fmla="*/ 28432908 w 608"/>
              <a:gd name="T89" fmla="*/ 0 h 425"/>
              <a:gd name="T90" fmla="*/ 39468811 w 608"/>
              <a:gd name="T91" fmla="*/ 9129656 h 425"/>
              <a:gd name="T92" fmla="*/ 38559722 w 608"/>
              <a:gd name="T93" fmla="*/ 14529995 h 425"/>
              <a:gd name="T94" fmla="*/ 39468811 w 608"/>
              <a:gd name="T95" fmla="*/ 19159369 h 425"/>
              <a:gd name="T96" fmla="*/ 37650993 w 608"/>
              <a:gd name="T97" fmla="*/ 21859539 h 425"/>
              <a:gd name="T98" fmla="*/ 34794731 w 608"/>
              <a:gd name="T99" fmla="*/ 28160293 h 425"/>
              <a:gd name="T100" fmla="*/ 34794731 w 608"/>
              <a:gd name="T101" fmla="*/ 33689365 h 425"/>
              <a:gd name="T102" fmla="*/ 42194998 w 608"/>
              <a:gd name="T103" fmla="*/ 36389534 h 4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8" h="425">
                <a:moveTo>
                  <a:pt x="607" y="410"/>
                </a:moveTo>
                <a:lnTo>
                  <a:pt x="607" y="410"/>
                </a:lnTo>
                <a:cubicBezTo>
                  <a:pt x="607" y="417"/>
                  <a:pt x="593" y="424"/>
                  <a:pt x="586" y="424"/>
                </a:cubicBezTo>
                <a:cubicBezTo>
                  <a:pt x="445" y="424"/>
                  <a:pt x="445" y="424"/>
                  <a:pt x="445" y="424"/>
                </a:cubicBezTo>
                <a:cubicBezTo>
                  <a:pt x="459" y="424"/>
                  <a:pt x="466" y="417"/>
                  <a:pt x="466" y="403"/>
                </a:cubicBezTo>
                <a:cubicBezTo>
                  <a:pt x="466" y="403"/>
                  <a:pt x="466" y="318"/>
                  <a:pt x="403" y="290"/>
                </a:cubicBezTo>
                <a:cubicBezTo>
                  <a:pt x="374" y="276"/>
                  <a:pt x="374" y="276"/>
                  <a:pt x="360" y="276"/>
                </a:cubicBezTo>
                <a:cubicBezTo>
                  <a:pt x="360" y="241"/>
                  <a:pt x="360" y="241"/>
                  <a:pt x="360" y="241"/>
                </a:cubicBezTo>
                <a:cubicBezTo>
                  <a:pt x="360" y="241"/>
                  <a:pt x="346" y="226"/>
                  <a:pt x="339" y="191"/>
                </a:cubicBezTo>
                <a:cubicBezTo>
                  <a:pt x="332" y="191"/>
                  <a:pt x="332" y="184"/>
                  <a:pt x="332" y="170"/>
                </a:cubicBezTo>
                <a:cubicBezTo>
                  <a:pt x="332" y="163"/>
                  <a:pt x="325" y="141"/>
                  <a:pt x="332" y="141"/>
                </a:cubicBezTo>
                <a:cubicBezTo>
                  <a:pt x="332" y="127"/>
                  <a:pt x="332" y="106"/>
                  <a:pt x="332" y="99"/>
                </a:cubicBezTo>
                <a:cubicBezTo>
                  <a:pt x="332" y="71"/>
                  <a:pt x="360" y="43"/>
                  <a:pt x="403" y="43"/>
                </a:cubicBezTo>
                <a:cubicBezTo>
                  <a:pt x="452" y="43"/>
                  <a:pt x="473" y="71"/>
                  <a:pt x="480" y="99"/>
                </a:cubicBezTo>
                <a:cubicBezTo>
                  <a:pt x="480" y="106"/>
                  <a:pt x="473" y="127"/>
                  <a:pt x="473" y="141"/>
                </a:cubicBezTo>
                <a:cubicBezTo>
                  <a:pt x="487" y="141"/>
                  <a:pt x="480" y="163"/>
                  <a:pt x="480" y="170"/>
                </a:cubicBezTo>
                <a:cubicBezTo>
                  <a:pt x="480" y="184"/>
                  <a:pt x="473" y="191"/>
                  <a:pt x="466" y="191"/>
                </a:cubicBezTo>
                <a:cubicBezTo>
                  <a:pt x="459" y="226"/>
                  <a:pt x="445" y="241"/>
                  <a:pt x="445" y="241"/>
                </a:cubicBezTo>
                <a:cubicBezTo>
                  <a:pt x="445" y="276"/>
                  <a:pt x="445" y="276"/>
                  <a:pt x="445" y="276"/>
                </a:cubicBezTo>
                <a:cubicBezTo>
                  <a:pt x="445" y="276"/>
                  <a:pt x="459" y="276"/>
                  <a:pt x="494" y="297"/>
                </a:cubicBezTo>
                <a:cubicBezTo>
                  <a:pt x="537" y="311"/>
                  <a:pt x="523" y="297"/>
                  <a:pt x="551" y="318"/>
                </a:cubicBezTo>
                <a:cubicBezTo>
                  <a:pt x="607" y="339"/>
                  <a:pt x="607" y="410"/>
                  <a:pt x="607" y="410"/>
                </a:cubicBezTo>
                <a:close/>
                <a:moveTo>
                  <a:pt x="325" y="283"/>
                </a:moveTo>
                <a:lnTo>
                  <a:pt x="325" y="283"/>
                </a:lnTo>
                <a:cubicBezTo>
                  <a:pt x="367" y="297"/>
                  <a:pt x="353" y="290"/>
                  <a:pt x="388" y="304"/>
                </a:cubicBezTo>
                <a:cubicBezTo>
                  <a:pt x="445" y="332"/>
                  <a:pt x="445" y="403"/>
                  <a:pt x="445" y="403"/>
                </a:cubicBezTo>
                <a:cubicBezTo>
                  <a:pt x="445" y="417"/>
                  <a:pt x="431" y="424"/>
                  <a:pt x="424" y="424"/>
                </a:cubicBezTo>
                <a:cubicBezTo>
                  <a:pt x="21" y="424"/>
                  <a:pt x="21" y="424"/>
                  <a:pt x="21" y="424"/>
                </a:cubicBezTo>
                <a:cubicBezTo>
                  <a:pt x="14" y="424"/>
                  <a:pt x="0" y="417"/>
                  <a:pt x="0" y="403"/>
                </a:cubicBezTo>
                <a:cubicBezTo>
                  <a:pt x="0" y="403"/>
                  <a:pt x="0" y="332"/>
                  <a:pt x="56" y="304"/>
                </a:cubicBezTo>
                <a:cubicBezTo>
                  <a:pt x="92" y="290"/>
                  <a:pt x="77" y="304"/>
                  <a:pt x="120" y="283"/>
                </a:cubicBezTo>
                <a:cubicBezTo>
                  <a:pt x="162" y="269"/>
                  <a:pt x="176" y="262"/>
                  <a:pt x="176" y="262"/>
                </a:cubicBezTo>
                <a:cubicBezTo>
                  <a:pt x="176" y="219"/>
                  <a:pt x="176" y="219"/>
                  <a:pt x="176" y="219"/>
                </a:cubicBezTo>
                <a:cubicBezTo>
                  <a:pt x="176" y="219"/>
                  <a:pt x="155" y="205"/>
                  <a:pt x="155" y="170"/>
                </a:cubicBezTo>
                <a:cubicBezTo>
                  <a:pt x="141" y="170"/>
                  <a:pt x="141" y="156"/>
                  <a:pt x="141" y="149"/>
                </a:cubicBezTo>
                <a:cubicBezTo>
                  <a:pt x="141" y="141"/>
                  <a:pt x="134" y="113"/>
                  <a:pt x="148" y="113"/>
                </a:cubicBezTo>
                <a:cubicBezTo>
                  <a:pt x="141" y="92"/>
                  <a:pt x="141" y="78"/>
                  <a:pt x="141" y="71"/>
                </a:cubicBezTo>
                <a:cubicBezTo>
                  <a:pt x="148" y="35"/>
                  <a:pt x="176" y="7"/>
                  <a:pt x="219" y="0"/>
                </a:cubicBezTo>
                <a:cubicBezTo>
                  <a:pt x="275" y="7"/>
                  <a:pt x="297" y="35"/>
                  <a:pt x="304" y="71"/>
                </a:cubicBezTo>
                <a:cubicBezTo>
                  <a:pt x="304" y="78"/>
                  <a:pt x="304" y="92"/>
                  <a:pt x="297" y="113"/>
                </a:cubicBezTo>
                <a:cubicBezTo>
                  <a:pt x="311" y="113"/>
                  <a:pt x="304" y="141"/>
                  <a:pt x="304" y="149"/>
                </a:cubicBezTo>
                <a:cubicBezTo>
                  <a:pt x="304" y="156"/>
                  <a:pt x="304" y="170"/>
                  <a:pt x="290" y="170"/>
                </a:cubicBezTo>
                <a:cubicBezTo>
                  <a:pt x="282" y="205"/>
                  <a:pt x="268" y="219"/>
                  <a:pt x="268" y="219"/>
                </a:cubicBezTo>
                <a:cubicBezTo>
                  <a:pt x="268" y="262"/>
                  <a:pt x="268" y="262"/>
                  <a:pt x="268" y="262"/>
                </a:cubicBezTo>
                <a:cubicBezTo>
                  <a:pt x="268" y="262"/>
                  <a:pt x="282" y="262"/>
                  <a:pt x="325" y="2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429741" y="1364384"/>
            <a:ext cx="21025723" cy="2651126"/>
          </a:xfrm>
        </p:spPr>
        <p:txBody>
          <a:bodyPr/>
          <a:lstStyle/>
          <a:p>
            <a:pPr eaLnBrk="1" hangingPunct="1"/>
            <a:r>
              <a:rPr lang="tr-TR" altLang="tr-TR" dirty="0" smtClean="0"/>
              <a:t>Çevre Değişkenleri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741" y="4015510"/>
            <a:ext cx="19067500" cy="706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4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1485900" indent="-5715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2286000" indent="-457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3200400" indent="-457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4114800" indent="-457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0" i="0" u="none" strike="noStrike" kern="1200" cap="none" spc="0" normalizeH="0" baseline="0" noProof="0" smtClean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Cüneyt ÖRKMEZ cuneytorkmez@tosyov.org.tr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68" y="0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489451" y="2582547"/>
            <a:ext cx="15544800" cy="3000374"/>
          </a:xfrm>
        </p:spPr>
        <p:txBody>
          <a:bodyPr>
            <a:noAutofit/>
          </a:bodyPr>
          <a:lstStyle/>
          <a:p>
            <a:pPr algn="ctr"/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Müşteri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ihtiyaç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, problem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ve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taleplerinin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araştırılması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ve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doğru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olarak</a:t>
            </a:r>
            <a:r>
              <a:rPr lang="en-GB" sz="6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6400" b="1" dirty="0" err="1">
                <a:solidFill>
                  <a:schemeClr val="tx2">
                    <a:lumMod val="75000"/>
                  </a:schemeClr>
                </a:solidFill>
              </a:rPr>
              <a:t>anlaşılması</a:t>
            </a:r>
            <a:endParaRPr lang="tr-TR" sz="64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21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70" y="6443026"/>
            <a:ext cx="5066454" cy="526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6322695"/>
            <a:ext cx="5280026" cy="550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425" y="7053580"/>
            <a:ext cx="57531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ağ Ok 7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10" name="Resim 9" descr="C:\Users\asus\Documents\Documents\Belgelerim\CO AKADEMİ\LOGO-CO\Co_logo_for_white_fon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20" y="331967"/>
            <a:ext cx="2800457" cy="2632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2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>
                <a:solidFill>
                  <a:prstClr val="white"/>
                </a:solidFill>
                <a:latin typeface="Calibri"/>
              </a:rPr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22</a:t>
            </a:fld>
            <a:endParaRPr lang="en-GB">
              <a:latin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85" y="3636544"/>
            <a:ext cx="11591396" cy="87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5889396" y="1057780"/>
            <a:ext cx="143711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tr-TR" sz="6400" b="1" dirty="0">
                <a:solidFill>
                  <a:srgbClr val="1F497D"/>
                </a:solidFill>
                <a:latin typeface="Avenir Book"/>
                <a:cs typeface="Avenir Book"/>
              </a:rPr>
              <a:t>Çözülmemiş problemlere yaratıcı (karlı) çözümler üretmek... </a:t>
            </a:r>
          </a:p>
        </p:txBody>
      </p:sp>
      <p:pic>
        <p:nvPicPr>
          <p:cNvPr id="8" name="Resim 7" descr="C:\Users\asus\Documents\Documents\Belgelerim\CO AKADEMİ\LOGO-CO\Co_logo_for_white_fon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21" y="553639"/>
            <a:ext cx="2938424" cy="256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1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cilekli-pas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425" y="2571115"/>
            <a:ext cx="4318000" cy="377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9" descr="pasta1ah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4" y="2061575"/>
            <a:ext cx="5932170" cy="51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2" descr="pasta1ah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7"/>
          <a:stretch>
            <a:fillRect/>
          </a:stretch>
        </p:blipFill>
        <p:spPr bwMode="auto">
          <a:xfrm>
            <a:off x="9468146" y="6505576"/>
            <a:ext cx="2863558" cy="484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3" descr="cilekli-pas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2"/>
          <a:stretch>
            <a:fillRect/>
          </a:stretch>
        </p:blipFill>
        <p:spPr bwMode="auto">
          <a:xfrm>
            <a:off x="12402825" y="6781801"/>
            <a:ext cx="2512304" cy="4291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9293225" y="13036453"/>
            <a:ext cx="5791200" cy="730250"/>
          </a:xfrm>
        </p:spPr>
        <p:txBody>
          <a:bodyPr/>
          <a:lstStyle/>
          <a:p>
            <a:pPr defTabSz="914400"/>
            <a:r>
              <a:rPr lang="en-GB" dirty="0" err="1">
                <a:solidFill>
                  <a:prstClr val="white"/>
                </a:solidFill>
                <a:latin typeface="Calibri"/>
              </a:rPr>
              <a:t>MentoRnD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 Training</a:t>
            </a:r>
          </a:p>
        </p:txBody>
      </p:sp>
      <p:sp>
        <p:nvSpPr>
          <p:cNvPr id="7" name="Sağ Ok 6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989" y="426739"/>
            <a:ext cx="293852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489451" y="9124653"/>
            <a:ext cx="15544800" cy="2724150"/>
          </a:xfrm>
        </p:spPr>
        <p:txBody>
          <a:bodyPr>
            <a:normAutofit/>
          </a:bodyPr>
          <a:lstStyle/>
          <a:p>
            <a:r>
              <a:rPr lang="tr-TR" sz="6400" dirty="0">
                <a:solidFill>
                  <a:schemeClr val="accent2">
                    <a:lumMod val="75000"/>
                  </a:schemeClr>
                </a:solidFill>
              </a:rPr>
              <a:t>Sorunu  anla 	yada </a:t>
            </a:r>
            <a:br>
              <a:rPr lang="tr-TR" sz="6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tr-TR" sz="6400" dirty="0">
                <a:solidFill>
                  <a:schemeClr val="accent2">
                    <a:lumMod val="75000"/>
                  </a:schemeClr>
                </a:solidFill>
              </a:rPr>
              <a:t>									sorun yarat 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>
                <a:solidFill>
                  <a:prstClr val="white"/>
                </a:solidFill>
                <a:latin typeface="Calibri"/>
              </a:rPr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24</a:t>
            </a:fld>
            <a:endParaRPr lang="en-GB"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37" y="3453131"/>
            <a:ext cx="7562028" cy="567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771" y="3453130"/>
            <a:ext cx="502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ağ Ok 6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73" y="587045"/>
            <a:ext cx="293852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SKILL%25206002%2520AA%2520500%2520Watt%252013%2520m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1" y="2682876"/>
            <a:ext cx="8353424" cy="592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9" descr="SKILL%25206002%2520AA%2520500%2520Watt%252013%2520m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2" y="5994400"/>
            <a:ext cx="2686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1" descr="SSA5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302" y="4781551"/>
            <a:ext cx="683895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ağ Ok 5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8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>
                <a:solidFill>
                  <a:prstClr val="white"/>
                </a:solidFill>
                <a:latin typeface="Calibri"/>
              </a:rPr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26</a:t>
            </a:fld>
            <a:endParaRPr lang="en-GB">
              <a:latin typeface="Calibri"/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97" y="3982085"/>
            <a:ext cx="13809448" cy="878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109787"/>
            <a:ext cx="6911974" cy="240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ağ Ok 5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73" y="476209"/>
            <a:ext cx="293852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 dirty="0" err="1">
                <a:solidFill>
                  <a:prstClr val="white"/>
                </a:solidFill>
                <a:latin typeface="Calibri"/>
              </a:rPr>
              <a:t>MentoRnD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27</a:t>
            </a:fld>
            <a:endParaRPr lang="en-GB">
              <a:latin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67" y="2766783"/>
            <a:ext cx="11996648" cy="899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ağ Ok 5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43" y="670172"/>
            <a:ext cx="293852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9331" y="2541901"/>
            <a:ext cx="7772400" cy="272415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Gereksinim duy &amp; YARAT 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GB">
                <a:solidFill>
                  <a:prstClr val="white"/>
                </a:solidFill>
                <a:latin typeface="Calibri"/>
              </a:rPr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E00B481-829D-0E4D-883A-41B6C64EB1FC}" type="slidenum">
              <a:rPr lang="en-GB">
                <a:latin typeface="Calibri"/>
              </a:rPr>
              <a:pPr defTabSz="914400"/>
              <a:t>28</a:t>
            </a:fld>
            <a:endParaRPr lang="en-GB"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22" y="5266051"/>
            <a:ext cx="6404610" cy="640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377" y="2992119"/>
            <a:ext cx="8732520" cy="85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ağ Ok 6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04" y="425481"/>
            <a:ext cx="293852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48" y="1967233"/>
            <a:ext cx="6380478" cy="95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613" y="2068833"/>
            <a:ext cx="5110860" cy="87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ağ Ok 7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816218" y="6708273"/>
            <a:ext cx="13032222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cap="all" spc="53" dirty="0">
                <a:latin typeface="Roboto Bold" charset="0"/>
              </a:rPr>
              <a:t>BİLGİLİ </a:t>
            </a:r>
            <a:r>
              <a:rPr lang="tr-TR" sz="4800" b="1" cap="all" spc="53" dirty="0" smtClean="0">
                <a:latin typeface="Roboto Bold" charset="0"/>
              </a:rPr>
              <a:t>VE DEĞİŞİME AÇIK GİRİŞİMCİLER</a:t>
            </a:r>
            <a:endParaRPr lang="en-US" sz="4800" b="1" cap="all" spc="53" dirty="0">
              <a:latin typeface="Roboto Bold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134333" y="6450682"/>
            <a:ext cx="953858" cy="954107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134333" y="8487261"/>
            <a:ext cx="953858" cy="954107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134333" y="10523840"/>
            <a:ext cx="953858" cy="954107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"/>
          <p:cNvSpPr>
            <a:spLocks/>
          </p:cNvSpPr>
          <p:nvPr/>
        </p:nvSpPr>
        <p:spPr bwMode="auto">
          <a:xfrm>
            <a:off x="2135915" y="3365315"/>
            <a:ext cx="102503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tr-TR" sz="7600" b="1" dirty="0" smtClean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EĞİTİMLERİN AMACI </a:t>
            </a:r>
            <a:endParaRPr lang="en-US" sz="7600" b="1" dirty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31194" y="2291140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24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25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027471" y="4850505"/>
            <a:ext cx="6139982" cy="5453483"/>
            <a:chOff x="14025176" y="4389818"/>
            <a:chExt cx="7292975" cy="6277249"/>
          </a:xfrm>
        </p:grpSpPr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14025176" y="4644091"/>
              <a:ext cx="7292975" cy="6022976"/>
              <a:chOff x="4517221" y="2682505"/>
              <a:chExt cx="7028976" cy="5802508"/>
            </a:xfrm>
          </p:grpSpPr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4607493" y="2795680"/>
                <a:ext cx="6938704" cy="5689333"/>
              </a:xfrm>
              <a:custGeom>
                <a:avLst/>
                <a:gdLst>
                  <a:gd name="T0" fmla="*/ 1735 w 1847"/>
                  <a:gd name="T1" fmla="*/ 757 h 1514"/>
                  <a:gd name="T2" fmla="*/ 721 w 1847"/>
                  <a:gd name="T3" fmla="*/ 1514 h 1514"/>
                  <a:gd name="T4" fmla="*/ 112 w 1847"/>
                  <a:gd name="T5" fmla="*/ 757 h 1514"/>
                  <a:gd name="T6" fmla="*/ 1126 w 1847"/>
                  <a:gd name="T7" fmla="*/ 0 h 1514"/>
                  <a:gd name="T8" fmla="*/ 1735 w 1847"/>
                  <a:gd name="T9" fmla="*/ 757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7" h="1514">
                    <a:moveTo>
                      <a:pt x="1735" y="757"/>
                    </a:moveTo>
                    <a:cubicBezTo>
                      <a:pt x="1623" y="1175"/>
                      <a:pt x="1169" y="1514"/>
                      <a:pt x="721" y="1514"/>
                    </a:cubicBezTo>
                    <a:cubicBezTo>
                      <a:pt x="273" y="1514"/>
                      <a:pt x="0" y="1175"/>
                      <a:pt x="112" y="757"/>
                    </a:cubicBezTo>
                    <a:cubicBezTo>
                      <a:pt x="224" y="339"/>
                      <a:pt x="678" y="0"/>
                      <a:pt x="1126" y="0"/>
                    </a:cubicBezTo>
                    <a:cubicBezTo>
                      <a:pt x="1574" y="0"/>
                      <a:pt x="1847" y="339"/>
                      <a:pt x="1735" y="757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4517221" y="2682505"/>
                <a:ext cx="6938705" cy="5689333"/>
              </a:xfrm>
              <a:custGeom>
                <a:avLst/>
                <a:gdLst>
                  <a:gd name="T0" fmla="*/ 1735 w 1847"/>
                  <a:gd name="T1" fmla="*/ 757 h 1514"/>
                  <a:gd name="T2" fmla="*/ 721 w 1847"/>
                  <a:gd name="T3" fmla="*/ 1514 h 1514"/>
                  <a:gd name="T4" fmla="*/ 112 w 1847"/>
                  <a:gd name="T5" fmla="*/ 757 h 1514"/>
                  <a:gd name="T6" fmla="*/ 1126 w 1847"/>
                  <a:gd name="T7" fmla="*/ 0 h 1514"/>
                  <a:gd name="T8" fmla="*/ 1735 w 1847"/>
                  <a:gd name="T9" fmla="*/ 757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7" h="1514">
                    <a:moveTo>
                      <a:pt x="1735" y="757"/>
                    </a:moveTo>
                    <a:cubicBezTo>
                      <a:pt x="1623" y="1175"/>
                      <a:pt x="1169" y="1514"/>
                      <a:pt x="721" y="1514"/>
                    </a:cubicBezTo>
                    <a:cubicBezTo>
                      <a:pt x="273" y="1514"/>
                      <a:pt x="0" y="1175"/>
                      <a:pt x="112" y="757"/>
                    </a:cubicBezTo>
                    <a:cubicBezTo>
                      <a:pt x="224" y="339"/>
                      <a:pt x="678" y="0"/>
                      <a:pt x="1126" y="0"/>
                    </a:cubicBezTo>
                    <a:cubicBezTo>
                      <a:pt x="1574" y="0"/>
                      <a:pt x="1847" y="339"/>
                      <a:pt x="1735" y="7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5175136" y="3222379"/>
                <a:ext cx="5624405" cy="4611113"/>
              </a:xfrm>
              <a:custGeom>
                <a:avLst/>
                <a:gdLst>
                  <a:gd name="T0" fmla="*/ 1406 w 1497"/>
                  <a:gd name="T1" fmla="*/ 613 h 1227"/>
                  <a:gd name="T2" fmla="*/ 584 w 1497"/>
                  <a:gd name="T3" fmla="*/ 1227 h 1227"/>
                  <a:gd name="T4" fmla="*/ 91 w 1497"/>
                  <a:gd name="T5" fmla="*/ 613 h 1227"/>
                  <a:gd name="T6" fmla="*/ 913 w 1497"/>
                  <a:gd name="T7" fmla="*/ 0 h 1227"/>
                  <a:gd name="T8" fmla="*/ 1406 w 1497"/>
                  <a:gd name="T9" fmla="*/ 613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7" h="1227">
                    <a:moveTo>
                      <a:pt x="1406" y="613"/>
                    </a:moveTo>
                    <a:cubicBezTo>
                      <a:pt x="1315" y="952"/>
                      <a:pt x="947" y="1227"/>
                      <a:pt x="584" y="1227"/>
                    </a:cubicBezTo>
                    <a:cubicBezTo>
                      <a:pt x="221" y="1227"/>
                      <a:pt x="0" y="952"/>
                      <a:pt x="91" y="613"/>
                    </a:cubicBezTo>
                    <a:cubicBezTo>
                      <a:pt x="182" y="274"/>
                      <a:pt x="550" y="0"/>
                      <a:pt x="913" y="0"/>
                    </a:cubicBezTo>
                    <a:cubicBezTo>
                      <a:pt x="1276" y="0"/>
                      <a:pt x="1497" y="274"/>
                      <a:pt x="1406" y="61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5542344" y="3523670"/>
                <a:ext cx="4888459" cy="4005473"/>
              </a:xfrm>
              <a:custGeom>
                <a:avLst/>
                <a:gdLst>
                  <a:gd name="T0" fmla="*/ 1222 w 1301"/>
                  <a:gd name="T1" fmla="*/ 533 h 1066"/>
                  <a:gd name="T2" fmla="*/ 508 w 1301"/>
                  <a:gd name="T3" fmla="*/ 1066 h 1066"/>
                  <a:gd name="T4" fmla="*/ 79 w 1301"/>
                  <a:gd name="T5" fmla="*/ 533 h 1066"/>
                  <a:gd name="T6" fmla="*/ 793 w 1301"/>
                  <a:gd name="T7" fmla="*/ 0 h 1066"/>
                  <a:gd name="T8" fmla="*/ 1222 w 1301"/>
                  <a:gd name="T9" fmla="*/ 533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1" h="1066">
                    <a:moveTo>
                      <a:pt x="1222" y="533"/>
                    </a:moveTo>
                    <a:cubicBezTo>
                      <a:pt x="1143" y="828"/>
                      <a:pt x="823" y="1066"/>
                      <a:pt x="508" y="1066"/>
                    </a:cubicBezTo>
                    <a:cubicBezTo>
                      <a:pt x="192" y="1066"/>
                      <a:pt x="0" y="828"/>
                      <a:pt x="79" y="533"/>
                    </a:cubicBezTo>
                    <a:cubicBezTo>
                      <a:pt x="158" y="239"/>
                      <a:pt x="478" y="0"/>
                      <a:pt x="793" y="0"/>
                    </a:cubicBezTo>
                    <a:cubicBezTo>
                      <a:pt x="1109" y="0"/>
                      <a:pt x="1301" y="239"/>
                      <a:pt x="1222" y="5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6048785" y="3933546"/>
                <a:ext cx="3874046" cy="3185720"/>
              </a:xfrm>
              <a:custGeom>
                <a:avLst/>
                <a:gdLst>
                  <a:gd name="T0" fmla="*/ 968 w 1031"/>
                  <a:gd name="T1" fmla="*/ 424 h 848"/>
                  <a:gd name="T2" fmla="*/ 402 w 1031"/>
                  <a:gd name="T3" fmla="*/ 848 h 848"/>
                  <a:gd name="T4" fmla="*/ 63 w 1031"/>
                  <a:gd name="T5" fmla="*/ 424 h 848"/>
                  <a:gd name="T6" fmla="*/ 629 w 1031"/>
                  <a:gd name="T7" fmla="*/ 0 h 848"/>
                  <a:gd name="T8" fmla="*/ 968 w 1031"/>
                  <a:gd name="T9" fmla="*/ 424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1" h="848">
                    <a:moveTo>
                      <a:pt x="968" y="424"/>
                    </a:moveTo>
                    <a:cubicBezTo>
                      <a:pt x="905" y="658"/>
                      <a:pt x="652" y="848"/>
                      <a:pt x="402" y="848"/>
                    </a:cubicBezTo>
                    <a:cubicBezTo>
                      <a:pt x="152" y="848"/>
                      <a:pt x="0" y="658"/>
                      <a:pt x="63" y="424"/>
                    </a:cubicBezTo>
                    <a:cubicBezTo>
                      <a:pt x="126" y="190"/>
                      <a:pt x="379" y="0"/>
                      <a:pt x="629" y="0"/>
                    </a:cubicBezTo>
                    <a:cubicBezTo>
                      <a:pt x="879" y="0"/>
                      <a:pt x="1031" y="190"/>
                      <a:pt x="968" y="42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6466671" y="4268417"/>
                <a:ext cx="3040063" cy="2517775"/>
              </a:xfrm>
              <a:custGeom>
                <a:avLst/>
                <a:gdLst>
                  <a:gd name="T0" fmla="*/ 2147483647 w 809"/>
                  <a:gd name="T1" fmla="*/ 2147483647 h 670"/>
                  <a:gd name="T2" fmla="*/ 2147483647 w 809"/>
                  <a:gd name="T3" fmla="*/ 2147483647 h 670"/>
                  <a:gd name="T4" fmla="*/ 706053692 w 809"/>
                  <a:gd name="T5" fmla="*/ 2147483647 h 670"/>
                  <a:gd name="T6" fmla="*/ 2147483647 w 809"/>
                  <a:gd name="T7" fmla="*/ 0 h 670"/>
                  <a:gd name="T8" fmla="*/ 2147483647 w 809"/>
                  <a:gd name="T9" fmla="*/ 2147483647 h 6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9" h="670">
                    <a:moveTo>
                      <a:pt x="759" y="335"/>
                    </a:moveTo>
                    <a:cubicBezTo>
                      <a:pt x="710" y="520"/>
                      <a:pt x="511" y="670"/>
                      <a:pt x="315" y="670"/>
                    </a:cubicBezTo>
                    <a:cubicBezTo>
                      <a:pt x="119" y="670"/>
                      <a:pt x="0" y="520"/>
                      <a:pt x="50" y="335"/>
                    </a:cubicBezTo>
                    <a:cubicBezTo>
                      <a:pt x="99" y="150"/>
                      <a:pt x="298" y="0"/>
                      <a:pt x="494" y="0"/>
                    </a:cubicBezTo>
                    <a:cubicBezTo>
                      <a:pt x="690" y="0"/>
                      <a:pt x="809" y="150"/>
                      <a:pt x="759" y="3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38" name="Freeform 24"/>
              <p:cNvSpPr>
                <a:spLocks/>
              </p:cNvSpPr>
              <p:nvPr/>
            </p:nvSpPr>
            <p:spPr bwMode="auto">
              <a:xfrm>
                <a:off x="6876533" y="4595772"/>
                <a:ext cx="2220080" cy="1862798"/>
              </a:xfrm>
              <a:custGeom>
                <a:avLst/>
                <a:gdLst>
                  <a:gd name="T0" fmla="*/ 555 w 591"/>
                  <a:gd name="T1" fmla="*/ 248 h 496"/>
                  <a:gd name="T2" fmla="*/ 229 w 591"/>
                  <a:gd name="T3" fmla="*/ 496 h 496"/>
                  <a:gd name="T4" fmla="*/ 36 w 591"/>
                  <a:gd name="T5" fmla="*/ 248 h 496"/>
                  <a:gd name="T6" fmla="*/ 362 w 591"/>
                  <a:gd name="T7" fmla="*/ 0 h 496"/>
                  <a:gd name="T8" fmla="*/ 555 w 591"/>
                  <a:gd name="T9" fmla="*/ 248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" h="496">
                    <a:moveTo>
                      <a:pt x="555" y="248"/>
                    </a:moveTo>
                    <a:cubicBezTo>
                      <a:pt x="518" y="385"/>
                      <a:pt x="372" y="496"/>
                      <a:pt x="229" y="496"/>
                    </a:cubicBezTo>
                    <a:cubicBezTo>
                      <a:pt x="86" y="496"/>
                      <a:pt x="0" y="385"/>
                      <a:pt x="36" y="248"/>
                    </a:cubicBezTo>
                    <a:cubicBezTo>
                      <a:pt x="73" y="111"/>
                      <a:pt x="219" y="0"/>
                      <a:pt x="362" y="0"/>
                    </a:cubicBezTo>
                    <a:cubicBezTo>
                      <a:pt x="505" y="0"/>
                      <a:pt x="591" y="111"/>
                      <a:pt x="555" y="24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auto">
              <a:xfrm>
                <a:off x="7454096" y="5090742"/>
                <a:ext cx="1068388" cy="876300"/>
              </a:xfrm>
              <a:custGeom>
                <a:avLst/>
                <a:gdLst>
                  <a:gd name="T0" fmla="*/ 2147483647 w 284"/>
                  <a:gd name="T1" fmla="*/ 1640787129 h 233"/>
                  <a:gd name="T2" fmla="*/ 1556731602 w 284"/>
                  <a:gd name="T3" fmla="*/ 2147483647 h 233"/>
                  <a:gd name="T4" fmla="*/ 240586682 w 284"/>
                  <a:gd name="T5" fmla="*/ 1640787129 h 233"/>
                  <a:gd name="T6" fmla="*/ 2147483647 w 284"/>
                  <a:gd name="T7" fmla="*/ 0 h 233"/>
                  <a:gd name="T8" fmla="*/ 2147483647 w 284"/>
                  <a:gd name="T9" fmla="*/ 1640787129 h 2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4" h="233">
                    <a:moveTo>
                      <a:pt x="266" y="116"/>
                    </a:moveTo>
                    <a:cubicBezTo>
                      <a:pt x="249" y="180"/>
                      <a:pt x="179" y="233"/>
                      <a:pt x="110" y="233"/>
                    </a:cubicBezTo>
                    <a:cubicBezTo>
                      <a:pt x="41" y="233"/>
                      <a:pt x="0" y="180"/>
                      <a:pt x="17" y="116"/>
                    </a:cubicBezTo>
                    <a:cubicBezTo>
                      <a:pt x="34" y="52"/>
                      <a:pt x="104" y="0"/>
                      <a:pt x="173" y="0"/>
                    </a:cubicBezTo>
                    <a:cubicBezTo>
                      <a:pt x="242" y="0"/>
                      <a:pt x="284" y="52"/>
                      <a:pt x="266" y="1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 Light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4470710" y="4389818"/>
              <a:ext cx="3168831" cy="3227917"/>
              <a:chOff x="6076950" y="2566001"/>
              <a:chExt cx="3076576" cy="3133124"/>
            </a:xfrm>
            <a:effectLst>
              <a:outerShdw blurRad="177800" dir="18900000" sy="23000" kx="-1200000" algn="bl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8840788" y="5375275"/>
                <a:ext cx="312738" cy="323850"/>
              </a:xfrm>
              <a:custGeom>
                <a:avLst/>
                <a:gdLst>
                  <a:gd name="T0" fmla="*/ 68 w 83"/>
                  <a:gd name="T1" fmla="*/ 68 h 86"/>
                  <a:gd name="T2" fmla="*/ 34 w 83"/>
                  <a:gd name="T3" fmla="*/ 30 h 86"/>
                  <a:gd name="T4" fmla="*/ 16 w 83"/>
                  <a:gd name="T5" fmla="*/ 10 h 86"/>
                  <a:gd name="T6" fmla="*/ 6 w 83"/>
                  <a:gd name="T7" fmla="*/ 0 h 86"/>
                  <a:gd name="T8" fmla="*/ 3 w 83"/>
                  <a:gd name="T9" fmla="*/ 5 h 86"/>
                  <a:gd name="T10" fmla="*/ 0 w 83"/>
                  <a:gd name="T11" fmla="*/ 11 h 86"/>
                  <a:gd name="T12" fmla="*/ 9 w 83"/>
                  <a:gd name="T13" fmla="*/ 21 h 86"/>
                  <a:gd name="T14" fmla="*/ 29 w 83"/>
                  <a:gd name="T15" fmla="*/ 39 h 86"/>
                  <a:gd name="T16" fmla="*/ 66 w 83"/>
                  <a:gd name="T17" fmla="*/ 72 h 86"/>
                  <a:gd name="T18" fmla="*/ 83 w 83"/>
                  <a:gd name="T19" fmla="*/ 86 h 86"/>
                  <a:gd name="T20" fmla="*/ 83 w 83"/>
                  <a:gd name="T21" fmla="*/ 85 h 86"/>
                  <a:gd name="T22" fmla="*/ 68 w 83"/>
                  <a:gd name="T23" fmla="*/ 6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" h="86">
                    <a:moveTo>
                      <a:pt x="68" y="68"/>
                    </a:moveTo>
                    <a:cubicBezTo>
                      <a:pt x="59" y="57"/>
                      <a:pt x="46" y="44"/>
                      <a:pt x="34" y="30"/>
                    </a:cubicBezTo>
                    <a:cubicBezTo>
                      <a:pt x="28" y="23"/>
                      <a:pt x="22" y="16"/>
                      <a:pt x="16" y="10"/>
                    </a:cubicBezTo>
                    <a:cubicBezTo>
                      <a:pt x="13" y="6"/>
                      <a:pt x="9" y="3"/>
                      <a:pt x="6" y="0"/>
                    </a:cubicBezTo>
                    <a:cubicBezTo>
                      <a:pt x="5" y="2"/>
                      <a:pt x="4" y="4"/>
                      <a:pt x="3" y="5"/>
                    </a:cubicBezTo>
                    <a:cubicBezTo>
                      <a:pt x="2" y="7"/>
                      <a:pt x="1" y="9"/>
                      <a:pt x="0" y="11"/>
                    </a:cubicBezTo>
                    <a:cubicBezTo>
                      <a:pt x="3" y="14"/>
                      <a:pt x="6" y="18"/>
                      <a:pt x="9" y="21"/>
                    </a:cubicBezTo>
                    <a:cubicBezTo>
                      <a:pt x="15" y="27"/>
                      <a:pt x="22" y="33"/>
                      <a:pt x="29" y="39"/>
                    </a:cubicBezTo>
                    <a:cubicBezTo>
                      <a:pt x="42" y="51"/>
                      <a:pt x="56" y="63"/>
                      <a:pt x="66" y="72"/>
                    </a:cubicBezTo>
                    <a:cubicBezTo>
                      <a:pt x="76" y="81"/>
                      <a:pt x="83" y="86"/>
                      <a:pt x="83" y="86"/>
                    </a:cubicBezTo>
                    <a:cubicBezTo>
                      <a:pt x="83" y="85"/>
                      <a:pt x="83" y="85"/>
                      <a:pt x="83" y="85"/>
                    </a:cubicBezTo>
                    <a:cubicBezTo>
                      <a:pt x="83" y="85"/>
                      <a:pt x="77" y="78"/>
                      <a:pt x="68" y="68"/>
                    </a:cubicBez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8129589" y="4606925"/>
                <a:ext cx="782638" cy="903287"/>
              </a:xfrm>
              <a:custGeom>
                <a:avLst/>
                <a:gdLst>
                  <a:gd name="T0" fmla="*/ 204 w 208"/>
                  <a:gd name="T1" fmla="*/ 156 h 240"/>
                  <a:gd name="T2" fmla="*/ 48 w 208"/>
                  <a:gd name="T3" fmla="*/ 0 h 240"/>
                  <a:gd name="T4" fmla="*/ 48 w 208"/>
                  <a:gd name="T5" fmla="*/ 0 h 240"/>
                  <a:gd name="T6" fmla="*/ 35 w 208"/>
                  <a:gd name="T7" fmla="*/ 53 h 240"/>
                  <a:gd name="T8" fmla="*/ 0 w 208"/>
                  <a:gd name="T9" fmla="*/ 84 h 240"/>
                  <a:gd name="T10" fmla="*/ 156 w 208"/>
                  <a:gd name="T11" fmla="*/ 240 h 240"/>
                  <a:gd name="T12" fmla="*/ 189 w 208"/>
                  <a:gd name="T13" fmla="*/ 215 h 240"/>
                  <a:gd name="T14" fmla="*/ 192 w 208"/>
                  <a:gd name="T15" fmla="*/ 209 h 240"/>
                  <a:gd name="T16" fmla="*/ 195 w 208"/>
                  <a:gd name="T17" fmla="*/ 204 h 240"/>
                  <a:gd name="T18" fmla="*/ 204 w 208"/>
                  <a:gd name="T19" fmla="*/ 15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40">
                    <a:moveTo>
                      <a:pt x="204" y="156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4" y="6"/>
                      <a:pt x="48" y="30"/>
                      <a:pt x="35" y="53"/>
                    </a:cubicBezTo>
                    <a:cubicBezTo>
                      <a:pt x="22" y="75"/>
                      <a:pt x="7" y="89"/>
                      <a:pt x="0" y="84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56" y="240"/>
                      <a:pt x="173" y="237"/>
                      <a:pt x="189" y="215"/>
                    </a:cubicBezTo>
                    <a:cubicBezTo>
                      <a:pt x="190" y="213"/>
                      <a:pt x="191" y="211"/>
                      <a:pt x="192" y="209"/>
                    </a:cubicBezTo>
                    <a:cubicBezTo>
                      <a:pt x="193" y="208"/>
                      <a:pt x="194" y="206"/>
                      <a:pt x="195" y="204"/>
                    </a:cubicBezTo>
                    <a:cubicBezTo>
                      <a:pt x="208" y="179"/>
                      <a:pt x="204" y="156"/>
                      <a:pt x="204" y="15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8113713" y="4592638"/>
                <a:ext cx="219075" cy="349250"/>
              </a:xfrm>
              <a:custGeom>
                <a:avLst/>
                <a:gdLst>
                  <a:gd name="T0" fmla="*/ 52 w 58"/>
                  <a:gd name="T1" fmla="*/ 4 h 93"/>
                  <a:gd name="T2" fmla="*/ 32 w 58"/>
                  <a:gd name="T3" fmla="*/ 13 h 93"/>
                  <a:gd name="T4" fmla="*/ 39 w 58"/>
                  <a:gd name="T5" fmla="*/ 21 h 93"/>
                  <a:gd name="T6" fmla="*/ 39 w 58"/>
                  <a:gd name="T7" fmla="*/ 26 h 93"/>
                  <a:gd name="T8" fmla="*/ 32 w 58"/>
                  <a:gd name="T9" fmla="*/ 51 h 93"/>
                  <a:gd name="T10" fmla="*/ 16 w 58"/>
                  <a:gd name="T11" fmla="*/ 66 h 93"/>
                  <a:gd name="T12" fmla="*/ 13 w 58"/>
                  <a:gd name="T13" fmla="*/ 67 h 93"/>
                  <a:gd name="T14" fmla="*/ 5 w 58"/>
                  <a:gd name="T15" fmla="*/ 59 h 93"/>
                  <a:gd name="T16" fmla="*/ 4 w 58"/>
                  <a:gd name="T17" fmla="*/ 87 h 93"/>
                  <a:gd name="T18" fmla="*/ 4 w 58"/>
                  <a:gd name="T19" fmla="*/ 88 h 93"/>
                  <a:gd name="T20" fmla="*/ 39 w 58"/>
                  <a:gd name="T21" fmla="*/ 57 h 93"/>
                  <a:gd name="T22" fmla="*/ 52 w 58"/>
                  <a:gd name="T23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93">
                    <a:moveTo>
                      <a:pt x="52" y="4"/>
                    </a:moveTo>
                    <a:cubicBezTo>
                      <a:pt x="48" y="0"/>
                      <a:pt x="40" y="4"/>
                      <a:pt x="32" y="13"/>
                    </a:cubicBezTo>
                    <a:cubicBezTo>
                      <a:pt x="37" y="18"/>
                      <a:pt x="39" y="21"/>
                      <a:pt x="39" y="21"/>
                    </a:cubicBezTo>
                    <a:cubicBezTo>
                      <a:pt x="39" y="21"/>
                      <a:pt x="40" y="23"/>
                      <a:pt x="39" y="26"/>
                    </a:cubicBezTo>
                    <a:cubicBezTo>
                      <a:pt x="39" y="31"/>
                      <a:pt x="38" y="40"/>
                      <a:pt x="32" y="51"/>
                    </a:cubicBezTo>
                    <a:cubicBezTo>
                      <a:pt x="25" y="61"/>
                      <a:pt x="20" y="65"/>
                      <a:pt x="16" y="66"/>
                    </a:cubicBezTo>
                    <a:cubicBezTo>
                      <a:pt x="14" y="67"/>
                      <a:pt x="13" y="67"/>
                      <a:pt x="13" y="67"/>
                    </a:cubicBezTo>
                    <a:cubicBezTo>
                      <a:pt x="13" y="67"/>
                      <a:pt x="10" y="64"/>
                      <a:pt x="5" y="59"/>
                    </a:cubicBezTo>
                    <a:cubicBezTo>
                      <a:pt x="1" y="72"/>
                      <a:pt x="0" y="83"/>
                      <a:pt x="4" y="87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11" y="93"/>
                      <a:pt x="26" y="79"/>
                      <a:pt x="39" y="57"/>
                    </a:cubicBezTo>
                    <a:cubicBezTo>
                      <a:pt x="52" y="34"/>
                      <a:pt x="58" y="10"/>
                      <a:pt x="52" y="4"/>
                    </a:cubicBez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6076950" y="3233738"/>
                <a:ext cx="754063" cy="647700"/>
              </a:xfrm>
              <a:custGeom>
                <a:avLst/>
                <a:gdLst>
                  <a:gd name="T0" fmla="*/ 82 w 200"/>
                  <a:gd name="T1" fmla="*/ 64 h 172"/>
                  <a:gd name="T2" fmla="*/ 200 w 200"/>
                  <a:gd name="T3" fmla="*/ 38 h 172"/>
                  <a:gd name="T4" fmla="*/ 200 w 200"/>
                  <a:gd name="T5" fmla="*/ 36 h 172"/>
                  <a:gd name="T6" fmla="*/ 73 w 200"/>
                  <a:gd name="T7" fmla="*/ 14 h 172"/>
                  <a:gd name="T8" fmla="*/ 8 w 200"/>
                  <a:gd name="T9" fmla="*/ 126 h 172"/>
                  <a:gd name="T10" fmla="*/ 63 w 200"/>
                  <a:gd name="T11" fmla="*/ 172 h 172"/>
                  <a:gd name="T12" fmla="*/ 82 w 200"/>
                  <a:gd name="T13" fmla="*/ 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172">
                    <a:moveTo>
                      <a:pt x="82" y="64"/>
                    </a:moveTo>
                    <a:cubicBezTo>
                      <a:pt x="105" y="25"/>
                      <a:pt x="156" y="22"/>
                      <a:pt x="200" y="38"/>
                    </a:cubicBezTo>
                    <a:cubicBezTo>
                      <a:pt x="200" y="37"/>
                      <a:pt x="199" y="36"/>
                      <a:pt x="200" y="36"/>
                    </a:cubicBezTo>
                    <a:cubicBezTo>
                      <a:pt x="159" y="13"/>
                      <a:pt x="108" y="0"/>
                      <a:pt x="73" y="14"/>
                    </a:cubicBezTo>
                    <a:cubicBezTo>
                      <a:pt x="5" y="41"/>
                      <a:pt x="0" y="80"/>
                      <a:pt x="8" y="126"/>
                    </a:cubicBezTo>
                    <a:cubicBezTo>
                      <a:pt x="13" y="151"/>
                      <a:pt x="34" y="167"/>
                      <a:pt x="63" y="172"/>
                    </a:cubicBezTo>
                    <a:cubicBezTo>
                      <a:pt x="57" y="136"/>
                      <a:pt x="63" y="96"/>
                      <a:pt x="82" y="6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6634163" y="2638425"/>
                <a:ext cx="279400" cy="730250"/>
              </a:xfrm>
              <a:custGeom>
                <a:avLst/>
                <a:gdLst>
                  <a:gd name="T0" fmla="*/ 40 w 74"/>
                  <a:gd name="T1" fmla="*/ 38 h 194"/>
                  <a:gd name="T2" fmla="*/ 74 w 74"/>
                  <a:gd name="T3" fmla="*/ 0 h 194"/>
                  <a:gd name="T4" fmla="*/ 1 w 74"/>
                  <a:gd name="T5" fmla="*/ 100 h 194"/>
                  <a:gd name="T6" fmla="*/ 52 w 74"/>
                  <a:gd name="T7" fmla="*/ 194 h 194"/>
                  <a:gd name="T8" fmla="*/ 52 w 74"/>
                  <a:gd name="T9" fmla="*/ 194 h 194"/>
                  <a:gd name="T10" fmla="*/ 40 w 74"/>
                  <a:gd name="T11" fmla="*/ 3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94">
                    <a:moveTo>
                      <a:pt x="40" y="38"/>
                    </a:moveTo>
                    <a:cubicBezTo>
                      <a:pt x="50" y="21"/>
                      <a:pt x="62" y="9"/>
                      <a:pt x="74" y="0"/>
                    </a:cubicBezTo>
                    <a:cubicBezTo>
                      <a:pt x="32" y="10"/>
                      <a:pt x="0" y="31"/>
                      <a:pt x="1" y="100"/>
                    </a:cubicBezTo>
                    <a:cubicBezTo>
                      <a:pt x="1" y="132"/>
                      <a:pt x="23" y="166"/>
                      <a:pt x="52" y="194"/>
                    </a:cubicBezTo>
                    <a:cubicBezTo>
                      <a:pt x="52" y="194"/>
                      <a:pt x="52" y="194"/>
                      <a:pt x="52" y="194"/>
                    </a:cubicBezTo>
                    <a:cubicBezTo>
                      <a:pt x="29" y="143"/>
                      <a:pt x="18" y="77"/>
                      <a:pt x="40" y="3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6291263" y="3296039"/>
                <a:ext cx="803275" cy="974725"/>
              </a:xfrm>
              <a:custGeom>
                <a:avLst/>
                <a:gdLst>
                  <a:gd name="T0" fmla="*/ 199 w 213"/>
                  <a:gd name="T1" fmla="*/ 83 h 259"/>
                  <a:gd name="T2" fmla="*/ 143 w 213"/>
                  <a:gd name="T3" fmla="*/ 16 h 259"/>
                  <a:gd name="T4" fmla="*/ 25 w 213"/>
                  <a:gd name="T5" fmla="*/ 42 h 259"/>
                  <a:gd name="T6" fmla="*/ 6 w 213"/>
                  <a:gd name="T7" fmla="*/ 150 h 259"/>
                  <a:gd name="T8" fmla="*/ 39 w 213"/>
                  <a:gd name="T9" fmla="*/ 218 h 259"/>
                  <a:gd name="T10" fmla="*/ 172 w 213"/>
                  <a:gd name="T11" fmla="*/ 190 h 259"/>
                  <a:gd name="T12" fmla="*/ 211 w 213"/>
                  <a:gd name="T13" fmla="*/ 104 h 259"/>
                  <a:gd name="T14" fmla="*/ 213 w 213"/>
                  <a:gd name="T15" fmla="*/ 99 h 259"/>
                  <a:gd name="T16" fmla="*/ 212 w 213"/>
                  <a:gd name="T17" fmla="*/ 98 h 259"/>
                  <a:gd name="T18" fmla="*/ 199 w 213"/>
                  <a:gd name="T19" fmla="*/ 83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259">
                    <a:moveTo>
                      <a:pt x="199" y="83"/>
                    </a:moveTo>
                    <a:cubicBezTo>
                      <a:pt x="173" y="54"/>
                      <a:pt x="145" y="23"/>
                      <a:pt x="143" y="16"/>
                    </a:cubicBezTo>
                    <a:cubicBezTo>
                      <a:pt x="99" y="0"/>
                      <a:pt x="48" y="3"/>
                      <a:pt x="25" y="42"/>
                    </a:cubicBezTo>
                    <a:cubicBezTo>
                      <a:pt x="6" y="74"/>
                      <a:pt x="0" y="114"/>
                      <a:pt x="6" y="150"/>
                    </a:cubicBezTo>
                    <a:cubicBezTo>
                      <a:pt x="11" y="176"/>
                      <a:pt x="22" y="201"/>
                      <a:pt x="39" y="218"/>
                    </a:cubicBezTo>
                    <a:cubicBezTo>
                      <a:pt x="80" y="259"/>
                      <a:pt x="140" y="246"/>
                      <a:pt x="172" y="190"/>
                    </a:cubicBezTo>
                    <a:cubicBezTo>
                      <a:pt x="191" y="158"/>
                      <a:pt x="207" y="130"/>
                      <a:pt x="211" y="104"/>
                    </a:cubicBezTo>
                    <a:cubicBezTo>
                      <a:pt x="212" y="102"/>
                      <a:pt x="213" y="101"/>
                      <a:pt x="213" y="99"/>
                    </a:cubicBezTo>
                    <a:cubicBezTo>
                      <a:pt x="213" y="99"/>
                      <a:pt x="213" y="98"/>
                      <a:pt x="212" y="98"/>
                    </a:cubicBezTo>
                    <a:cubicBezTo>
                      <a:pt x="207" y="92"/>
                      <a:pt x="203" y="87"/>
                      <a:pt x="199" y="8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6692301" y="2566001"/>
                <a:ext cx="763588" cy="1065212"/>
              </a:xfrm>
              <a:custGeom>
                <a:avLst/>
                <a:gdLst>
                  <a:gd name="T0" fmla="*/ 22 w 203"/>
                  <a:gd name="T1" fmla="*/ 60 h 283"/>
                  <a:gd name="T2" fmla="*/ 34 w 203"/>
                  <a:gd name="T3" fmla="*/ 216 h 283"/>
                  <a:gd name="T4" fmla="*/ 72 w 203"/>
                  <a:gd name="T5" fmla="*/ 246 h 283"/>
                  <a:gd name="T6" fmla="*/ 95 w 203"/>
                  <a:gd name="T7" fmla="*/ 267 h 283"/>
                  <a:gd name="T8" fmla="*/ 99 w 203"/>
                  <a:gd name="T9" fmla="*/ 270 h 283"/>
                  <a:gd name="T10" fmla="*/ 113 w 203"/>
                  <a:gd name="T11" fmla="*/ 283 h 283"/>
                  <a:gd name="T12" fmla="*/ 170 w 203"/>
                  <a:gd name="T13" fmla="*/ 207 h 283"/>
                  <a:gd name="T14" fmla="*/ 155 w 203"/>
                  <a:gd name="T15" fmla="*/ 31 h 283"/>
                  <a:gd name="T16" fmla="*/ 56 w 203"/>
                  <a:gd name="T17" fmla="*/ 22 h 283"/>
                  <a:gd name="T18" fmla="*/ 22 w 203"/>
                  <a:gd name="T19" fmla="*/ 6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" h="283">
                    <a:moveTo>
                      <a:pt x="22" y="60"/>
                    </a:moveTo>
                    <a:cubicBezTo>
                      <a:pt x="0" y="99"/>
                      <a:pt x="11" y="165"/>
                      <a:pt x="34" y="216"/>
                    </a:cubicBezTo>
                    <a:cubicBezTo>
                      <a:pt x="37" y="216"/>
                      <a:pt x="55" y="231"/>
                      <a:pt x="72" y="246"/>
                    </a:cubicBezTo>
                    <a:cubicBezTo>
                      <a:pt x="79" y="252"/>
                      <a:pt x="87" y="259"/>
                      <a:pt x="95" y="267"/>
                    </a:cubicBezTo>
                    <a:cubicBezTo>
                      <a:pt x="97" y="268"/>
                      <a:pt x="98" y="269"/>
                      <a:pt x="99" y="270"/>
                    </a:cubicBezTo>
                    <a:cubicBezTo>
                      <a:pt x="103" y="274"/>
                      <a:pt x="108" y="278"/>
                      <a:pt x="113" y="283"/>
                    </a:cubicBezTo>
                    <a:cubicBezTo>
                      <a:pt x="133" y="272"/>
                      <a:pt x="150" y="241"/>
                      <a:pt x="170" y="207"/>
                    </a:cubicBezTo>
                    <a:cubicBezTo>
                      <a:pt x="203" y="151"/>
                      <a:pt x="196" y="72"/>
                      <a:pt x="155" y="31"/>
                    </a:cubicBezTo>
                    <a:cubicBezTo>
                      <a:pt x="126" y="2"/>
                      <a:pt x="88" y="0"/>
                      <a:pt x="56" y="22"/>
                    </a:cubicBezTo>
                    <a:cubicBezTo>
                      <a:pt x="44" y="31"/>
                      <a:pt x="32" y="43"/>
                      <a:pt x="22" y="6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6826250" y="3368675"/>
                <a:ext cx="1438275" cy="1476375"/>
              </a:xfrm>
              <a:custGeom>
                <a:avLst/>
                <a:gdLst>
                  <a:gd name="T0" fmla="*/ 381 w 382"/>
                  <a:gd name="T1" fmla="*/ 346 h 392"/>
                  <a:gd name="T2" fmla="*/ 374 w 382"/>
                  <a:gd name="T3" fmla="*/ 338 h 392"/>
                  <a:gd name="T4" fmla="*/ 80 w 382"/>
                  <a:gd name="T5" fmla="*/ 67 h 392"/>
                  <a:gd name="T6" fmla="*/ 66 w 382"/>
                  <a:gd name="T7" fmla="*/ 54 h 392"/>
                  <a:gd name="T8" fmla="*/ 62 w 382"/>
                  <a:gd name="T9" fmla="*/ 51 h 392"/>
                  <a:gd name="T10" fmla="*/ 39 w 382"/>
                  <a:gd name="T11" fmla="*/ 30 h 392"/>
                  <a:gd name="T12" fmla="*/ 1 w 382"/>
                  <a:gd name="T13" fmla="*/ 0 h 392"/>
                  <a:gd name="T14" fmla="*/ 1 w 382"/>
                  <a:gd name="T15" fmla="*/ 0 h 392"/>
                  <a:gd name="T16" fmla="*/ 1 w 382"/>
                  <a:gd name="T17" fmla="*/ 0 h 392"/>
                  <a:gd name="T18" fmla="*/ 1 w 382"/>
                  <a:gd name="T19" fmla="*/ 0 h 392"/>
                  <a:gd name="T20" fmla="*/ 1 w 382"/>
                  <a:gd name="T21" fmla="*/ 2 h 392"/>
                  <a:gd name="T22" fmla="*/ 57 w 382"/>
                  <a:gd name="T23" fmla="*/ 69 h 392"/>
                  <a:gd name="T24" fmla="*/ 70 w 382"/>
                  <a:gd name="T25" fmla="*/ 84 h 392"/>
                  <a:gd name="T26" fmla="*/ 71 w 382"/>
                  <a:gd name="T27" fmla="*/ 85 h 392"/>
                  <a:gd name="T28" fmla="*/ 347 w 382"/>
                  <a:gd name="T29" fmla="*/ 384 h 392"/>
                  <a:gd name="T30" fmla="*/ 355 w 382"/>
                  <a:gd name="T31" fmla="*/ 392 h 392"/>
                  <a:gd name="T32" fmla="*/ 358 w 382"/>
                  <a:gd name="T33" fmla="*/ 391 h 392"/>
                  <a:gd name="T34" fmla="*/ 374 w 382"/>
                  <a:gd name="T35" fmla="*/ 376 h 392"/>
                  <a:gd name="T36" fmla="*/ 381 w 382"/>
                  <a:gd name="T37" fmla="*/ 351 h 392"/>
                  <a:gd name="T38" fmla="*/ 381 w 382"/>
                  <a:gd name="T39" fmla="*/ 346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392">
                    <a:moveTo>
                      <a:pt x="381" y="346"/>
                    </a:moveTo>
                    <a:cubicBezTo>
                      <a:pt x="381" y="346"/>
                      <a:pt x="379" y="343"/>
                      <a:pt x="374" y="338"/>
                    </a:cubicBezTo>
                    <a:cubicBezTo>
                      <a:pt x="337" y="304"/>
                      <a:pt x="177" y="154"/>
                      <a:pt x="80" y="67"/>
                    </a:cubicBezTo>
                    <a:cubicBezTo>
                      <a:pt x="75" y="62"/>
                      <a:pt x="70" y="58"/>
                      <a:pt x="66" y="54"/>
                    </a:cubicBezTo>
                    <a:cubicBezTo>
                      <a:pt x="65" y="53"/>
                      <a:pt x="64" y="52"/>
                      <a:pt x="62" y="51"/>
                    </a:cubicBezTo>
                    <a:cubicBezTo>
                      <a:pt x="54" y="43"/>
                      <a:pt x="46" y="36"/>
                      <a:pt x="39" y="30"/>
                    </a:cubicBezTo>
                    <a:cubicBezTo>
                      <a:pt x="22" y="15"/>
                      <a:pt x="4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3" y="9"/>
                      <a:pt x="31" y="40"/>
                      <a:pt x="57" y="69"/>
                    </a:cubicBezTo>
                    <a:cubicBezTo>
                      <a:pt x="61" y="73"/>
                      <a:pt x="65" y="78"/>
                      <a:pt x="70" y="84"/>
                    </a:cubicBezTo>
                    <a:cubicBezTo>
                      <a:pt x="71" y="84"/>
                      <a:pt x="71" y="85"/>
                      <a:pt x="71" y="85"/>
                    </a:cubicBezTo>
                    <a:cubicBezTo>
                      <a:pt x="162" y="186"/>
                      <a:pt x="312" y="347"/>
                      <a:pt x="347" y="384"/>
                    </a:cubicBezTo>
                    <a:cubicBezTo>
                      <a:pt x="352" y="389"/>
                      <a:pt x="355" y="392"/>
                      <a:pt x="355" y="392"/>
                    </a:cubicBezTo>
                    <a:cubicBezTo>
                      <a:pt x="355" y="392"/>
                      <a:pt x="356" y="392"/>
                      <a:pt x="358" y="391"/>
                    </a:cubicBezTo>
                    <a:cubicBezTo>
                      <a:pt x="362" y="390"/>
                      <a:pt x="367" y="386"/>
                      <a:pt x="374" y="376"/>
                    </a:cubicBezTo>
                    <a:cubicBezTo>
                      <a:pt x="380" y="365"/>
                      <a:pt x="381" y="356"/>
                      <a:pt x="381" y="351"/>
                    </a:cubicBezTo>
                    <a:cubicBezTo>
                      <a:pt x="382" y="348"/>
                      <a:pt x="381" y="346"/>
                      <a:pt x="381" y="3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pPr defTabSz="18284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3749774" y="8357114"/>
            <a:ext cx="13356552" cy="1359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cap="all" spc="53" dirty="0">
                <a:latin typeface="Roboto Bold" charset="0"/>
              </a:rPr>
              <a:t>BİLGİYİ </a:t>
            </a:r>
            <a:r>
              <a:rPr lang="tr-TR" sz="4800" b="1" cap="all" spc="53" dirty="0" smtClean="0">
                <a:latin typeface="Roboto Bold" charset="0"/>
              </a:rPr>
              <a:t>İŞ SÜREÇLERİNDE KULLANAN VE  </a:t>
            </a:r>
          </a:p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cap="all" spc="53" dirty="0" err="1" smtClean="0">
                <a:latin typeface="Roboto Bold" charset="0"/>
              </a:rPr>
              <a:t>UYGULAyan</a:t>
            </a:r>
            <a:r>
              <a:rPr lang="tr-TR" sz="4800" b="1" cap="all" spc="53" dirty="0" smtClean="0">
                <a:latin typeface="Roboto Bold" charset="0"/>
              </a:rPr>
              <a:t> İŞLETMELER</a:t>
            </a:r>
            <a:endParaRPr lang="en-US" sz="4800" b="1" cap="all" spc="53" dirty="0">
              <a:latin typeface="Roboto Bold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16218" y="10781431"/>
            <a:ext cx="18671522" cy="13593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cap="all" spc="53" dirty="0" smtClean="0">
                <a:latin typeface="Roboto Bold" charset="0"/>
              </a:rPr>
              <a:t>ÖĞRENDİĞİNİ YARARLI ve KARLI İŞLERE DÖNÜŞTÜRENLER </a:t>
            </a:r>
          </a:p>
          <a:p>
            <a:pPr>
              <a:lnSpc>
                <a:spcPts val="4533"/>
              </a:lnSpc>
              <a:spcAft>
                <a:spcPts val="1600"/>
              </a:spcAft>
            </a:pPr>
            <a:r>
              <a:rPr lang="tr-TR" sz="4800" b="1" cap="all" spc="53" dirty="0" smtClean="0">
                <a:latin typeface="Roboto Bold" charset="0"/>
              </a:rPr>
              <a:t>KOBİ’LER</a:t>
            </a:r>
            <a:endParaRPr lang="en-US" sz="4800" b="1" cap="all" spc="53" dirty="0">
              <a:latin typeface="Roboto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63" y="631182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200280" y="3312191"/>
            <a:ext cx="15962347" cy="304697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tr-TR" sz="96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REKABETTE YARATICILIK </a:t>
            </a:r>
          </a:p>
          <a:p>
            <a:pPr algn="ctr"/>
            <a:r>
              <a:rPr lang="tr-TR" sz="96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ve TEKNİK BİLGİ</a:t>
            </a:r>
            <a:endParaRPr lang="id-ID" sz="9600" b="1" dirty="0">
              <a:solidFill>
                <a:schemeClr val="accent1"/>
              </a:solidFill>
              <a:latin typeface="Roboto Black"/>
              <a:cs typeface="Roboto Black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0187025" y="9633618"/>
            <a:ext cx="3988854" cy="75623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>
                <a:solidFill>
                  <a:schemeClr val="bg1"/>
                </a:solidFill>
                <a:latin typeface="Lato Light"/>
                <a:cs typeface="Lato Light"/>
              </a:rPr>
              <a:t>CÜNEYT ÖRKMEZ</a:t>
            </a:r>
            <a:endParaRPr lang="en-US" sz="3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5943" t="19065" r="32936" b="19572"/>
          <a:stretch/>
        </p:blipFill>
        <p:spPr>
          <a:xfrm>
            <a:off x="10945089" y="6719373"/>
            <a:ext cx="11665529" cy="6584725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286" y="3548477"/>
            <a:ext cx="7091586" cy="975562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791" y="409727"/>
            <a:ext cx="307265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D3D1-71F8-413A-BC88-4F42B9E917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94132" y="1828800"/>
            <a:ext cx="19082909" cy="1357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200" b="1" cap="all" dirty="0" smtClean="0">
                <a:solidFill>
                  <a:srgbClr val="C00000"/>
                </a:solidFill>
                <a:latin typeface="Avenir Book"/>
                <a:ea typeface="+mj-ea"/>
                <a:cs typeface="Avenir Book"/>
              </a:rPr>
              <a:t>İŞ SÜRECİNİ ANLAMAK</a:t>
            </a:r>
            <a:endParaRPr lang="tr-TR" sz="7200" b="1" cap="all" dirty="0">
              <a:solidFill>
                <a:srgbClr val="C00000"/>
              </a:solidFill>
              <a:latin typeface="Avenir Book"/>
              <a:ea typeface="+mj-ea"/>
              <a:cs typeface="Avenir Book"/>
            </a:endParaRPr>
          </a:p>
          <a:p>
            <a:pPr lvl="0"/>
            <a:endParaRPr lang="tr-TR" sz="1600" dirty="0"/>
          </a:p>
          <a:p>
            <a:pPr lvl="0"/>
            <a:r>
              <a:rPr lang="tr-TR" sz="56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İş Süreci Nedir </a:t>
            </a:r>
            <a:r>
              <a:rPr lang="tr-TR" sz="5600" b="1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?</a:t>
            </a:r>
          </a:p>
          <a:p>
            <a:pPr lvl="0"/>
            <a:endParaRPr lang="tr-TR" sz="5600" b="1" dirty="0">
              <a:solidFill>
                <a:schemeClr val="tx2">
                  <a:lumMod val="75000"/>
                </a:schemeClr>
              </a:solidFill>
              <a:latin typeface="Avenir Book"/>
              <a:cs typeface="Avenir Book"/>
            </a:endParaRPr>
          </a:p>
          <a:p>
            <a:pPr lvl="0"/>
            <a:r>
              <a:rPr lang="tr-TR" sz="7200" b="1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Bir </a:t>
            </a:r>
            <a:r>
              <a:rPr lang="tr-TR" sz="72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kurumda çalışan insanların belirli bir sonuç elde etmek için </a:t>
            </a:r>
          </a:p>
          <a:p>
            <a:pPr lvl="0"/>
            <a:r>
              <a:rPr lang="tr-TR" sz="4800" b="1" dirty="0" smtClean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iş </a:t>
            </a:r>
            <a:r>
              <a:rPr lang="tr-TR" sz="48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gücü, </a:t>
            </a:r>
          </a:p>
          <a:p>
            <a:pPr lvl="0"/>
            <a:r>
              <a:rPr lang="tr-TR" sz="48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para, </a:t>
            </a:r>
          </a:p>
          <a:p>
            <a:pPr lvl="0"/>
            <a:r>
              <a:rPr lang="tr-TR" sz="48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malzeme, </a:t>
            </a:r>
          </a:p>
          <a:p>
            <a:pPr lvl="0"/>
            <a:r>
              <a:rPr lang="tr-TR" sz="48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teknoloji, </a:t>
            </a:r>
          </a:p>
          <a:p>
            <a:pPr lvl="0"/>
            <a:r>
              <a:rPr lang="tr-TR" sz="4800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iletişim  </a:t>
            </a:r>
          </a:p>
          <a:p>
            <a:pPr lvl="0"/>
            <a:endParaRPr lang="tr-TR" b="1" dirty="0">
              <a:solidFill>
                <a:schemeClr val="tx2">
                  <a:lumMod val="75000"/>
                </a:schemeClr>
              </a:solidFill>
              <a:latin typeface="Avenir Book"/>
              <a:cs typeface="Avenir Book"/>
            </a:endParaRPr>
          </a:p>
          <a:p>
            <a:pPr lvl="0"/>
            <a:r>
              <a:rPr lang="tr-TR" b="1" dirty="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rPr>
              <a:t>gibi kaynakları kullanılarak, sonuçta fayda, ürün, hizmet, bilgi ve karar gibi değerleri müşteriye sunmak için gerçekleştirilen işlemler topluluğudur.</a:t>
            </a:r>
          </a:p>
          <a:p>
            <a:r>
              <a:rPr lang="tr-TR" sz="4000" dirty="0"/>
              <a:t/>
            </a:r>
            <a:br>
              <a:rPr lang="tr-TR" sz="4000" dirty="0"/>
            </a:br>
            <a:endParaRPr lang="tr-TR" sz="4000" dirty="0"/>
          </a:p>
          <a:p>
            <a:r>
              <a:rPr lang="tr-TR" sz="4000" dirty="0"/>
              <a:t/>
            </a:r>
            <a:br>
              <a:rPr lang="tr-TR" sz="4000" dirty="0"/>
            </a:br>
            <a:r>
              <a:rPr lang="tr-TR" sz="4000" dirty="0"/>
              <a:t>.</a:t>
            </a:r>
          </a:p>
        </p:txBody>
      </p:sp>
      <p:sp>
        <p:nvSpPr>
          <p:cNvPr id="5" name="Sağ Ok 4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714" y="322147"/>
            <a:ext cx="307265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91" y="2113457"/>
            <a:ext cx="14952820" cy="11214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593" y="12168867"/>
            <a:ext cx="7536932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DÜŞÜNDÜĞÜN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29786" y="12168866"/>
            <a:ext cx="792981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SÖYLEDİĞİN</a:t>
            </a:r>
          </a:p>
        </p:txBody>
      </p:sp>
      <p:pic>
        <p:nvPicPr>
          <p:cNvPr id="3074" name="Picture 2" descr="http://www.samanlimahallesi.com/wp-content/uploads/2014/08/cati-izolasyon-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717" y="2750766"/>
            <a:ext cx="6363002" cy="39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48" y="208514"/>
            <a:ext cx="2762094" cy="228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btitle 2"/>
          <p:cNvSpPr txBox="1">
            <a:spLocks/>
          </p:cNvSpPr>
          <p:nvPr/>
        </p:nvSpPr>
        <p:spPr>
          <a:xfrm>
            <a:off x="10187025" y="9633618"/>
            <a:ext cx="3988854" cy="75623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>
                <a:solidFill>
                  <a:schemeClr val="bg1"/>
                </a:solidFill>
                <a:latin typeface="Lato Light"/>
                <a:cs typeface="Lato Light"/>
              </a:rPr>
              <a:t>CÜNEYT ÖRKMEZ</a:t>
            </a:r>
            <a:endParaRPr lang="en-US" sz="3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17" name="TextBox 32"/>
          <p:cNvSpPr txBox="1"/>
          <p:nvPr/>
        </p:nvSpPr>
        <p:spPr>
          <a:xfrm>
            <a:off x="7805512" y="3471933"/>
            <a:ext cx="7821336" cy="156964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tr-TR" sz="9600" b="1" dirty="0" smtClean="0">
                <a:solidFill>
                  <a:schemeClr val="accent1"/>
                </a:solidFill>
                <a:latin typeface="Roboto Black"/>
                <a:cs typeface="Roboto Black"/>
              </a:rPr>
              <a:t>İNOVASYON </a:t>
            </a:r>
            <a:endParaRPr lang="id-ID" sz="9600" b="1" dirty="0">
              <a:solidFill>
                <a:schemeClr val="accent1"/>
              </a:solidFill>
              <a:latin typeface="Roboto Black"/>
              <a:cs typeface="Roboto Black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20148" y="7301370"/>
            <a:ext cx="4801682" cy="46644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874972" y="7301370"/>
            <a:ext cx="5040000" cy="50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900"/>
          </a:p>
        </p:txBody>
      </p:sp>
      <p:sp>
        <p:nvSpPr>
          <p:cNvPr id="10" name="TextBox 34"/>
          <p:cNvSpPr txBox="1"/>
          <p:nvPr/>
        </p:nvSpPr>
        <p:spPr>
          <a:xfrm>
            <a:off x="3079513" y="8993714"/>
            <a:ext cx="3282951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tr-TR" sz="7200" dirty="0" smtClean="0">
                <a:solidFill>
                  <a:schemeClr val="bg1"/>
                </a:solidFill>
                <a:latin typeface="Roboto Regular"/>
                <a:cs typeface="Roboto Regular"/>
              </a:rPr>
              <a:t>Ürünler </a:t>
            </a:r>
          </a:p>
          <a:p>
            <a:pPr algn="ctr"/>
            <a:endParaRPr lang="tr-TR" sz="72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11" name="TextBox 34"/>
          <p:cNvSpPr txBox="1"/>
          <p:nvPr/>
        </p:nvSpPr>
        <p:spPr>
          <a:xfrm>
            <a:off x="16361157" y="9228785"/>
            <a:ext cx="4411465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tr-TR" sz="7200" dirty="0" smtClean="0">
                <a:solidFill>
                  <a:schemeClr val="bg1"/>
                </a:solidFill>
                <a:latin typeface="Roboto Regular"/>
                <a:cs typeface="Roboto Regular"/>
              </a:rPr>
              <a:t>Hizmetler  </a:t>
            </a:r>
          </a:p>
          <a:p>
            <a:pPr algn="ctr"/>
            <a:endParaRPr lang="tr-TR" sz="72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61311" t="25568" r="13772" b="19886"/>
          <a:stretch/>
        </p:blipFill>
        <p:spPr>
          <a:xfrm rot="2398410">
            <a:off x="9447091" y="7416212"/>
            <a:ext cx="4536388" cy="55832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61" y="644137"/>
            <a:ext cx="2761727" cy="2286198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649" y="644137"/>
            <a:ext cx="276172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680752"/>
              </p:ext>
            </p:extLst>
          </p:nvPr>
        </p:nvGraphicFramePr>
        <p:xfrm>
          <a:off x="3435927" y="665017"/>
          <a:ext cx="17896898" cy="13050985"/>
        </p:xfrm>
        <a:graphic>
          <a:graphicData uri="http://schemas.openxmlformats.org/drawingml/2006/table">
            <a:tbl>
              <a:tblPr/>
              <a:tblGrid>
                <a:gridCol w="8873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23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915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İşletmenin Güçlü Yönleri</a:t>
                      </a:r>
                    </a:p>
                  </a:txBody>
                  <a:tcPr marL="168812" marR="168812" marT="91440" marB="9144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İşletmenin Zayıf Yönleri</a:t>
                      </a:r>
                    </a:p>
                  </a:txBody>
                  <a:tcPr marL="168812" marR="168812" marT="91440" marB="9144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68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Finansal kaynakların gücü,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Piyasada tanınan bir Lidere sahip olması,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Güçlü rekabet baskısından korunmuş olması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Güçlü bir Teknoloji’ye sahip olması,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İyi düzenlenmiş reklam kampanyaları,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Ürün geliştirme becerileri,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Etkinliği kanıtlanmış bir yönetim,v.b.g.</a:t>
                      </a:r>
                    </a:p>
                  </a:txBody>
                  <a:tcPr marL="168812" marR="168812" marT="91440" marB="9144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Belirli bir Stratejik Üstünlüğünün olmaması,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Eskimiş araç, gereç, bina, v.s.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Yönetimin yetersizliği,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Yoğun işlevsel sorunlar,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Ar-Ge'de yetersizliği,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Ürün hattının zayıflığı,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İşletmenin Pazardaki imajının zayıflığı,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Dağıtım kanallarının yetersizliği,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Pazarlama becerilerinin yetersizliği,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Değişimi finansal olarak destekleyememesi,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Birim maliyetlerin yüksek oluşu, v.b.g.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168812" marR="168812" marT="91440" marB="9144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3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İşletmenin Dış Çevresindeki Fırsatlar</a:t>
                      </a:r>
                    </a:p>
                  </a:txBody>
                  <a:tcPr marL="168812" marR="168812" marT="91440" marB="9144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7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İşletmenin Dış Çevresindeki Tehditler</a:t>
                      </a:r>
                    </a:p>
                  </a:txBody>
                  <a:tcPr marL="168812" marR="168812" marT="91440" marB="9144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922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Yeni pazar bulma ve yayılabilme yeteneği,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Müşteri ihtiyaçlarına daha etkin cevap verecek şekilde ürün hattını genişletebilme,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Becerileri ve teknolojik </a:t>
                      </a:r>
                      <a:r>
                        <a:rPr kumimoji="0" lang="tr-T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know</a:t>
                      </a: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</a:t>
                      </a:r>
                      <a:r>
                        <a:rPr kumimoji="0" lang="tr-T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how'ı</a:t>
                      </a: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yeni ürünlere yansıtabilme,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Yabancı pazarlardaki bazı engelleri kaldırabilme,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Rakipler arasında kendini rahat hissetme,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Piyasadaki talep nedeni ile hızlı büyüme yeteneği,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Yeni teknolojileri uygulayabilme,v.b.g.</a:t>
                      </a:r>
                    </a:p>
                  </a:txBody>
                  <a:tcPr marL="168812" marR="168812" marT="91440" marB="9144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7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Maliyetleri düşük yabancı rakiplerin pazara girmesi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İkame ürünlerinin satışlarının yükselmesi,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Pazar büyüme hızının yavaş olması,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Döviz kurlarındaki değişikliğin olumsuz etkisi,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Devlet müdahalesi,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Müşterilerin pazarlık gücünün artması,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Müşteri ihtiyaç ve zevklerinin değişmesi,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Olumsuz demografik değişiklikler, v.b.g.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r-T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168812" marR="168812" marT="91440" marB="9144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Sağ Ok 2"/>
          <p:cNvSpPr/>
          <p:nvPr/>
        </p:nvSpPr>
        <p:spPr>
          <a:xfrm>
            <a:off x="3240376" y="12746736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r-T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46" y="665017"/>
            <a:ext cx="2410691" cy="19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69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1"/>
          <p:cNvGrpSpPr/>
          <p:nvPr/>
        </p:nvGrpSpPr>
        <p:grpSpPr>
          <a:xfrm>
            <a:off x="1831194" y="2291140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1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7" name="Picture 7" descr="Yenilik_Yapmanin_Vazgecilemezli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8961"/>
            <a:ext cx="24377650" cy="1095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328747" y="8860669"/>
            <a:ext cx="12295179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altLang="tr-TR" sz="9600" b="1" dirty="0">
                <a:solidFill>
                  <a:srgbClr val="F00000"/>
                </a:solidFill>
              </a:rPr>
              <a:t>Teşekkürler</a:t>
            </a:r>
            <a:r>
              <a:rPr lang="tr-TR" altLang="tr-TR" sz="9600" b="1" dirty="0" smtClean="0">
                <a:solidFill>
                  <a:srgbClr val="F00000"/>
                </a:solidFill>
              </a:rPr>
              <a:t>...</a:t>
            </a:r>
          </a:p>
          <a:p>
            <a:r>
              <a:rPr lang="tr-TR" altLang="tr-TR" sz="5400" b="1" dirty="0" smtClean="0">
                <a:solidFill>
                  <a:srgbClr val="F00000"/>
                </a:solidFill>
              </a:rPr>
              <a:t>Cüneyt ÖRKMEZ</a:t>
            </a:r>
          </a:p>
          <a:p>
            <a:r>
              <a:rPr lang="tr-TR" altLang="tr-TR" sz="5400" dirty="0" smtClean="0">
                <a:solidFill>
                  <a:srgbClr val="F00000"/>
                </a:solidFill>
              </a:rPr>
              <a:t>0 533 775 37 65</a:t>
            </a:r>
          </a:p>
          <a:p>
            <a:r>
              <a:rPr lang="tr-TR" altLang="tr-TR" sz="5400" dirty="0" err="1" smtClean="0">
                <a:solidFill>
                  <a:srgbClr val="F00000"/>
                </a:solidFill>
              </a:rPr>
              <a:t>Cuneyt_Orkmez</a:t>
            </a:r>
            <a:endParaRPr lang="tr-TR" altLang="tr-TR" sz="5400" dirty="0" smtClean="0">
              <a:solidFill>
                <a:srgbClr val="F00000"/>
              </a:solidFill>
            </a:endParaRPr>
          </a:p>
          <a:p>
            <a:r>
              <a:rPr lang="tr-TR" altLang="tr-TR" sz="5400" dirty="0" smtClean="0">
                <a:solidFill>
                  <a:srgbClr val="F00000"/>
                </a:solidFill>
              </a:rPr>
              <a:t>cuneytorkmez@tosyov.org.tr</a:t>
            </a:r>
          </a:p>
          <a:p>
            <a:endParaRPr lang="tr-TR" altLang="tr-TR" sz="5400" dirty="0" smtClean="0">
              <a:solidFill>
                <a:srgbClr val="F0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47" y="297575"/>
            <a:ext cx="241422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117834"/>
              </p:ext>
            </p:extLst>
          </p:nvPr>
        </p:nvGraphicFramePr>
        <p:xfrm>
          <a:off x="5996137" y="4044752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568" y="280870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>
            <a:spLocks/>
          </p:cNvSpPr>
          <p:nvPr/>
        </p:nvSpPr>
        <p:spPr bwMode="auto">
          <a:xfrm>
            <a:off x="1534071" y="2912558"/>
            <a:ext cx="1624322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tr-TR" sz="7600" b="1" dirty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Üçüncü </a:t>
            </a:r>
            <a:r>
              <a:rPr lang="tr-TR" sz="7600" b="1" dirty="0" smtClean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Binyıla </a:t>
            </a:r>
            <a:r>
              <a:rPr lang="tr-TR" sz="7600" b="1" dirty="0">
                <a:solidFill>
                  <a:schemeClr val="tx2"/>
                </a:solidFill>
                <a:latin typeface="Bebas Neue Bold" charset="0"/>
                <a:ea typeface="ＭＳ Ｐゴシック" charset="0"/>
                <a:cs typeface="ＭＳ Ｐゴシック" charset="0"/>
                <a:sym typeface="Bebas Neue" charset="0"/>
              </a:rPr>
              <a:t>böyle başlamıştık...</a:t>
            </a:r>
            <a:endParaRPr lang="en-US" sz="7600" b="1" dirty="0">
              <a:solidFill>
                <a:schemeClr val="tx2"/>
              </a:solidFill>
              <a:latin typeface="Bebas Neue Bold" charset="0"/>
              <a:ea typeface="ＭＳ Ｐゴシック" charset="0"/>
              <a:cs typeface="ＭＳ Ｐゴシック" charset="0"/>
              <a:sym typeface="Bebas Neu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657" y="4766236"/>
            <a:ext cx="5831478" cy="8502759"/>
            <a:chOff x="4343103" y="3026728"/>
            <a:chExt cx="5831478" cy="8502759"/>
          </a:xfrm>
        </p:grpSpPr>
        <p:sp>
          <p:nvSpPr>
            <p:cNvPr id="4" name="Chevron 3"/>
            <p:cNvSpPr>
              <a:spLocks noChangeAspect="1"/>
            </p:cNvSpPr>
            <p:nvPr/>
          </p:nvSpPr>
          <p:spPr>
            <a:xfrm>
              <a:off x="4425571" y="3026728"/>
              <a:ext cx="5749010" cy="1878420"/>
            </a:xfrm>
            <a:prstGeom prst="chevron">
              <a:avLst>
                <a:gd name="adj" fmla="val 3125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301752" rtlCol="0" anchor="ctr"/>
            <a:lstStyle/>
            <a:p>
              <a:pPr algn="ctr"/>
              <a:r>
                <a:rPr lang="tr-TR" sz="4400" dirty="0">
                  <a:solidFill>
                    <a:schemeClr val="bg1"/>
                  </a:solidFill>
                  <a:latin typeface="Roboto Regular"/>
                  <a:cs typeface="Roboto Regular"/>
                </a:rPr>
                <a:t>Yaratıcılık</a:t>
              </a:r>
              <a:endParaRPr lang="en-US" sz="4400" dirty="0">
                <a:solidFill>
                  <a:schemeClr val="bg1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35" name="Chevron 3"/>
            <p:cNvSpPr>
              <a:spLocks noChangeAspect="1"/>
            </p:cNvSpPr>
            <p:nvPr/>
          </p:nvSpPr>
          <p:spPr>
            <a:xfrm>
              <a:off x="4425571" y="5234841"/>
              <a:ext cx="5749010" cy="1878420"/>
            </a:xfrm>
            <a:prstGeom prst="chevron">
              <a:avLst>
                <a:gd name="adj" fmla="val 312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3797" tIns="121899" rIns="243797" bIns="301752" rtlCol="0" anchor="ctr"/>
            <a:lstStyle/>
            <a:p>
              <a:pPr algn="ctr"/>
              <a:r>
                <a:rPr lang="tr-TR" sz="4400">
                  <a:solidFill>
                    <a:schemeClr val="bg1"/>
                  </a:solidFill>
                  <a:latin typeface="Roboto Regular"/>
                  <a:cs typeface="Roboto Regular"/>
                </a:rPr>
                <a:t>Teknoloji</a:t>
              </a:r>
            </a:p>
            <a:p>
              <a:pPr algn="ctr"/>
              <a:r>
                <a:rPr lang="tr-TR" sz="4400">
                  <a:solidFill>
                    <a:schemeClr val="bg1"/>
                  </a:solidFill>
                  <a:latin typeface="Roboto Regular"/>
                  <a:cs typeface="Roboto Regular"/>
                </a:rPr>
                <a:t>Kullanımı</a:t>
              </a:r>
              <a:endParaRPr lang="en-US" sz="4400">
                <a:solidFill>
                  <a:schemeClr val="bg1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40" name="Chevron 3"/>
            <p:cNvSpPr>
              <a:spLocks noChangeAspect="1"/>
            </p:cNvSpPr>
            <p:nvPr/>
          </p:nvSpPr>
          <p:spPr>
            <a:xfrm>
              <a:off x="4343103" y="7442954"/>
              <a:ext cx="5749010" cy="1878420"/>
            </a:xfrm>
            <a:prstGeom prst="chevron">
              <a:avLst>
                <a:gd name="adj" fmla="val 3125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3797" tIns="121899" rIns="243797" bIns="301752" rtlCol="0" anchor="ctr"/>
            <a:lstStyle/>
            <a:p>
              <a:pPr algn="ctr"/>
              <a:r>
                <a:rPr lang="tr-TR" sz="4400">
                  <a:solidFill>
                    <a:schemeClr val="bg1"/>
                  </a:solidFill>
                  <a:latin typeface="Roboto Regular"/>
                  <a:cs typeface="Roboto Regular"/>
                </a:rPr>
                <a:t>Teknolojik</a:t>
              </a:r>
            </a:p>
            <a:p>
              <a:pPr algn="ctr"/>
              <a:r>
                <a:rPr lang="tr-TR" sz="4400">
                  <a:solidFill>
                    <a:schemeClr val="bg1"/>
                  </a:solidFill>
                  <a:latin typeface="Roboto Regular"/>
                  <a:cs typeface="Roboto Regular"/>
                </a:rPr>
                <a:t>Atılım</a:t>
              </a:r>
              <a:endParaRPr lang="en-US" sz="4400">
                <a:solidFill>
                  <a:schemeClr val="bg1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41" name="Chevron 3"/>
            <p:cNvSpPr>
              <a:spLocks noChangeAspect="1"/>
            </p:cNvSpPr>
            <p:nvPr/>
          </p:nvSpPr>
          <p:spPr>
            <a:xfrm>
              <a:off x="4343103" y="9651067"/>
              <a:ext cx="5749010" cy="1878420"/>
            </a:xfrm>
            <a:prstGeom prst="chevron">
              <a:avLst>
                <a:gd name="adj" fmla="val 312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3797" tIns="121899" rIns="243797" bIns="301752" rtlCol="0" anchor="ctr"/>
            <a:lstStyle/>
            <a:p>
              <a:pPr algn="ctr"/>
              <a:r>
                <a:rPr lang="tr-TR" sz="4400">
                  <a:solidFill>
                    <a:schemeClr val="bg1"/>
                  </a:solidFill>
                  <a:latin typeface="Roboto Regular"/>
                  <a:cs typeface="Roboto Regular"/>
                </a:rPr>
                <a:t>Know-How</a:t>
              </a:r>
              <a:endParaRPr lang="en-US" sz="4400">
                <a:solidFill>
                  <a:schemeClr val="bg1"/>
                </a:solidFill>
                <a:latin typeface="Roboto Regular"/>
                <a:cs typeface="Roboto Regular"/>
              </a:endParaRPr>
            </a:p>
          </p:txBody>
        </p:sp>
      </p:grpSp>
      <p:sp>
        <p:nvSpPr>
          <p:cNvPr id="42" name="Oval 16"/>
          <p:cNvSpPr>
            <a:spLocks/>
          </p:cNvSpPr>
          <p:nvPr/>
        </p:nvSpPr>
        <p:spPr bwMode="auto">
          <a:xfrm>
            <a:off x="12747289" y="4892769"/>
            <a:ext cx="7920000" cy="7920000"/>
          </a:xfrm>
          <a:prstGeom prst="ellipse">
            <a:avLst/>
          </a:prstGeom>
          <a:solidFill>
            <a:schemeClr val="accent5">
              <a:alpha val="9100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3200">
              <a:latin typeface="Roboto Regular"/>
              <a:cs typeface="Roboto Regular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850758" y="5951827"/>
            <a:ext cx="6044464" cy="5109055"/>
          </a:xfrm>
          <a:prstGeom prst="rect">
            <a:avLst/>
          </a:prstGeom>
          <a:noFill/>
        </p:spPr>
        <p:txBody>
          <a:bodyPr wrap="none" lIns="182843" tIns="91422" rIns="182843" bIns="91422" rtlCol="0" anchor="ctr">
            <a:spAutoFit/>
          </a:bodyPr>
          <a:lstStyle/>
          <a:p>
            <a:pPr algn="ctr"/>
            <a:r>
              <a:rPr lang="id-ID" sz="8000" b="1" dirty="0">
                <a:solidFill>
                  <a:schemeClr val="bg1"/>
                </a:solidFill>
                <a:latin typeface="Roboto Regular"/>
                <a:cs typeface="Roboto Regular"/>
              </a:rPr>
              <a:t>DE</a:t>
            </a:r>
            <a:r>
              <a:rPr lang="tr-TR" sz="8000" b="1" dirty="0">
                <a:solidFill>
                  <a:schemeClr val="bg1"/>
                </a:solidFill>
                <a:latin typeface="Roboto Regular"/>
                <a:cs typeface="Roboto Regular"/>
              </a:rPr>
              <a:t>ĞER </a:t>
            </a:r>
          </a:p>
          <a:p>
            <a:pPr algn="ctr"/>
            <a:r>
              <a:rPr lang="tr-TR" sz="8000" b="1" dirty="0">
                <a:solidFill>
                  <a:schemeClr val="bg1"/>
                </a:solidFill>
                <a:latin typeface="Roboto Regular"/>
                <a:cs typeface="Roboto Regular"/>
              </a:rPr>
              <a:t>YARATARAK</a:t>
            </a:r>
          </a:p>
          <a:p>
            <a:pPr algn="ctr"/>
            <a:r>
              <a:rPr lang="tr-TR" sz="8000" b="1" dirty="0">
                <a:solidFill>
                  <a:schemeClr val="bg1"/>
                </a:solidFill>
                <a:latin typeface="Roboto Regular"/>
                <a:cs typeface="Roboto Regular"/>
              </a:rPr>
              <a:t>REKABET</a:t>
            </a:r>
          </a:p>
          <a:p>
            <a:pPr algn="ctr"/>
            <a:r>
              <a:rPr lang="tr-TR" sz="8000" b="1" dirty="0">
                <a:solidFill>
                  <a:schemeClr val="bg1"/>
                </a:solidFill>
                <a:latin typeface="Roboto Regular"/>
                <a:cs typeface="Roboto Regular"/>
              </a:rPr>
              <a:t>ETMEK</a:t>
            </a:r>
            <a:endParaRPr lang="id-ID" sz="8000" b="1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71" y="182003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702811" y="4661853"/>
            <a:ext cx="15544800" cy="3000374"/>
          </a:xfrm>
        </p:spPr>
        <p:txBody>
          <a:bodyPr/>
          <a:lstStyle/>
          <a:p>
            <a:r>
              <a:rPr lang="tr-TR" sz="13200" b="1" dirty="0">
                <a:solidFill>
                  <a:schemeClr val="tx2">
                    <a:lumMod val="75000"/>
                  </a:schemeClr>
                </a:solidFill>
              </a:rPr>
              <a:t>TREND NE ?</a:t>
            </a:r>
            <a:endParaRPr lang="tr-TR" sz="13200" dirty="0"/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kaiz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210" y="7662227"/>
            <a:ext cx="604837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ağ Ok 6"/>
          <p:cNvSpPr/>
          <p:nvPr/>
        </p:nvSpPr>
        <p:spPr>
          <a:xfrm>
            <a:off x="2979737" y="12279312"/>
            <a:ext cx="18288000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87" y="668797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66410" y="6949910"/>
            <a:ext cx="17429808" cy="2724150"/>
          </a:xfrm>
        </p:spPr>
        <p:txBody>
          <a:bodyPr>
            <a:normAutofit fontScale="90000"/>
          </a:bodyPr>
          <a:lstStyle/>
          <a:p>
            <a:r>
              <a:rPr lang="tr-TR" dirty="0">
                <a:latin typeface="+mn-lt"/>
              </a:rPr>
              <a:t/>
            </a:r>
            <a:br>
              <a:rPr lang="tr-TR" dirty="0">
                <a:latin typeface="+mn-lt"/>
              </a:rPr>
            </a:br>
            <a:r>
              <a:rPr lang="tr-TR" dirty="0">
                <a:latin typeface="+mn-lt"/>
              </a:rPr>
              <a:t>Ürünler ---- teknoloji</a:t>
            </a:r>
            <a:br>
              <a:rPr lang="tr-TR" dirty="0">
                <a:latin typeface="+mn-lt"/>
              </a:rPr>
            </a:br>
            <a:r>
              <a:rPr lang="tr-TR" dirty="0">
                <a:latin typeface="+mn-lt"/>
              </a:rPr>
              <a:t>hizmetler  --- insan D</a:t>
            </a:r>
            <a:r>
              <a:rPr lang="tr-TR" dirty="0" smtClean="0">
                <a:latin typeface="+mn-lt"/>
              </a:rPr>
              <a:t>avranışları</a:t>
            </a:r>
            <a:r>
              <a:rPr lang="tr-TR" dirty="0">
                <a:latin typeface="+mn-lt"/>
              </a:rPr>
              <a:t/>
            </a:r>
            <a:br>
              <a:rPr lang="tr-TR" dirty="0">
                <a:latin typeface="+mn-lt"/>
              </a:rPr>
            </a:br>
            <a:r>
              <a:rPr lang="tr-TR" dirty="0" smtClean="0">
                <a:latin typeface="+mn-lt"/>
              </a:rPr>
              <a:t>Zaman – Erişim –Basitlik - </a:t>
            </a:r>
            <a:r>
              <a:rPr lang="tr-TR" dirty="0" err="1" smtClean="0">
                <a:latin typeface="+mn-lt"/>
              </a:rPr>
              <a:t>Anlaşılabilirlik</a:t>
            </a:r>
            <a:r>
              <a:rPr lang="tr-TR" dirty="0">
                <a:latin typeface="+mn-lt"/>
              </a:rPr>
              <a:t/>
            </a:r>
            <a:br>
              <a:rPr lang="tr-TR" dirty="0">
                <a:latin typeface="+mn-lt"/>
              </a:rPr>
            </a:br>
            <a:r>
              <a:rPr lang="tr-TR" sz="4400" dirty="0" smtClean="0">
                <a:latin typeface="+mn-lt"/>
              </a:rPr>
              <a:t>erkek, kadın, Genç, Yaşlı, Çocuk, V.S. </a:t>
            </a:r>
            <a:r>
              <a:rPr lang="tr-TR" sz="4400" dirty="0">
                <a:latin typeface="+mn-lt"/>
              </a:rPr>
              <a:t>davranışları 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184651" y="2259380"/>
            <a:ext cx="15350258" cy="273493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tr-TR" sz="13200" b="1" dirty="0">
                <a:solidFill>
                  <a:srgbClr val="1F497D">
                    <a:lumMod val="75000"/>
                  </a:srgbClr>
                </a:solidFill>
              </a:rPr>
              <a:t>GELECEKTEKİ SENARYOYU ŞİMDİDEN GÖRMEK</a:t>
            </a:r>
            <a:endParaRPr lang="tr-TR" sz="13200" dirty="0">
              <a:solidFill>
                <a:prstClr val="black">
                  <a:tint val="75000"/>
                </a:prstClr>
              </a:solidFill>
            </a:endParaRPr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MentoRnD Training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B481-829D-0E4D-883A-41B6C64EB1FC}" type="slidenum">
              <a:rPr lang="en-GB" smtClean="0"/>
              <a:t>7</a:t>
            </a:fld>
            <a:endParaRPr lang="en-GB"/>
          </a:p>
        </p:txBody>
      </p:sp>
      <p:pic>
        <p:nvPicPr>
          <p:cNvPr id="19458" name="Picture 2" descr="http://img-s1.onedio.com/id-529dd80e3d88bad353000018/rev-1/raw/s-4d77ebb875c70f986db9f5d0421c01b08ed1e9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65" y="4596410"/>
            <a:ext cx="5763582" cy="31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ağ Ok 6"/>
          <p:cNvSpPr/>
          <p:nvPr/>
        </p:nvSpPr>
        <p:spPr>
          <a:xfrm>
            <a:off x="946882" y="12763944"/>
            <a:ext cx="23132317" cy="96926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7200"/>
          </a:p>
        </p:txBody>
      </p:sp>
      <p:sp>
        <p:nvSpPr>
          <p:cNvPr id="6" name="Sağ Ok 5"/>
          <p:cNvSpPr/>
          <p:nvPr/>
        </p:nvSpPr>
        <p:spPr>
          <a:xfrm>
            <a:off x="9421091" y="8285018"/>
            <a:ext cx="960556" cy="4433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10113818" y="9282545"/>
            <a:ext cx="1071324" cy="391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>
            <a:off x="8075097" y="10307782"/>
            <a:ext cx="487012" cy="443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>
            <a:off x="12192000" y="10307782"/>
            <a:ext cx="554182" cy="443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>
            <a:off x="17216715" y="10307782"/>
            <a:ext cx="738776" cy="443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82" y="188892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831194" y="2291140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AutoShape 2" descr="We Are Social 2019 Dünya İnternet, Sosyal Medya ve Mobil Kullanıcı İstatistikl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40" y="3060950"/>
            <a:ext cx="18916840" cy="8795142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775240" y="12548516"/>
            <a:ext cx="19481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We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Are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Social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2019 Dünya İnternet, Sosyal Medya ve Mobil Kullanıcı İstatistikleri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38" y="94095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831194" y="2291140"/>
            <a:ext cx="799891" cy="19050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AutoShape 2" descr="We Are Social 2019 Dünya İnternet, Sosyal Medya ve Mobil Kullanıcı İstatistikl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860" y="2968305"/>
            <a:ext cx="18769821" cy="926611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237513" y="12515671"/>
            <a:ext cx="1706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We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Are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</a:t>
            </a:r>
            <a:r>
              <a:rPr lang="tr-TR" i="1" dirty="0" err="1">
                <a:solidFill>
                  <a:srgbClr val="444444"/>
                </a:solidFill>
                <a:latin typeface="Verdana" panose="020B0604030504040204" pitchFamily="34" charset="0"/>
              </a:rPr>
              <a:t>Social</a:t>
            </a:r>
            <a:r>
              <a:rPr lang="tr-TR" i="1" dirty="0">
                <a:solidFill>
                  <a:srgbClr val="444444"/>
                </a:solidFill>
                <a:latin typeface="Verdana" panose="020B0604030504040204" pitchFamily="34" charset="0"/>
              </a:rPr>
              <a:t> 2019 Dünya İnternet İstatistikleri Yıllık Büyüme Oranları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33" y="94095"/>
            <a:ext cx="245080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Target Light 2">
      <a:dk1>
        <a:srgbClr val="91969B"/>
      </a:dk1>
      <a:lt1>
        <a:srgbClr val="FFFFFF"/>
      </a:lt1>
      <a:dk2>
        <a:srgbClr val="91969B"/>
      </a:dk2>
      <a:lt2>
        <a:srgbClr val="FEFFFF"/>
      </a:lt2>
      <a:accent1>
        <a:srgbClr val="136773"/>
      </a:accent1>
      <a:accent2>
        <a:srgbClr val="25C8B4"/>
      </a:accent2>
      <a:accent3>
        <a:srgbClr val="81DC64"/>
      </a:accent3>
      <a:accent4>
        <a:srgbClr val="FBA622"/>
      </a:accent4>
      <a:accent5>
        <a:srgbClr val="F94151"/>
      </a:accent5>
      <a:accent6>
        <a:srgbClr val="91969B"/>
      </a:accent6>
      <a:hlink>
        <a:srgbClr val="216BA9"/>
      </a:hlink>
      <a:folHlink>
        <a:srgbClr val="1FB18A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ntoRnD 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ntoRnD 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MentoRnD 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MentoRnD 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24567</TotalTime>
  <Words>820</Words>
  <Application>Microsoft Office PowerPoint</Application>
  <PresentationFormat>Özel</PresentationFormat>
  <Paragraphs>207</Paragraphs>
  <Slides>35</Slides>
  <Notes>9</Notes>
  <HiddenSlides>1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Default Theme</vt:lpstr>
      <vt:lpstr>MentoRnD Training</vt:lpstr>
      <vt:lpstr>1_MentoRnD Training</vt:lpstr>
      <vt:lpstr>2_MentoRnD Training</vt:lpstr>
      <vt:lpstr>3_MentoRnD Training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Ürünler ---- teknoloji hizmetler  --- insan Davranışları Zaman – Erişim –Basitlik - Anlaşılabilirlik erkek, kadın, Genç, Yaşlı, Çocuk, V.S. davranışları </vt:lpstr>
      <vt:lpstr>PowerPoint Sunusu</vt:lpstr>
      <vt:lpstr>PowerPoint Sunusu</vt:lpstr>
      <vt:lpstr>PowerPoint Sunusu</vt:lpstr>
      <vt:lpstr>     İNOVASYON ve İŞ GELİŞTİRME        </vt:lpstr>
      <vt:lpstr>PowerPoint Sunusu</vt:lpstr>
      <vt:lpstr>PowerPoint Sunusu</vt:lpstr>
      <vt:lpstr>PowerPoint Sunusu</vt:lpstr>
      <vt:lpstr>Kim Ayakta Kalır</vt:lpstr>
      <vt:lpstr>PowerPoint Sunusu</vt:lpstr>
      <vt:lpstr>PowerPoint Sunusu</vt:lpstr>
      <vt:lpstr>PowerPoint Sunusu</vt:lpstr>
      <vt:lpstr>ÜRÜN &amp; HİZMET</vt:lpstr>
      <vt:lpstr>Çevre Değişkenleri</vt:lpstr>
      <vt:lpstr>PowerPoint Sunusu</vt:lpstr>
      <vt:lpstr>PowerPoint Sunusu</vt:lpstr>
      <vt:lpstr>PowerPoint Sunusu</vt:lpstr>
      <vt:lpstr>Sorunu  anla  yada           sorun yarat </vt:lpstr>
      <vt:lpstr>PowerPoint Sunusu</vt:lpstr>
      <vt:lpstr>PowerPoint Sunusu</vt:lpstr>
      <vt:lpstr>PowerPoint Sunusu</vt:lpstr>
      <vt:lpstr>Gereksinim duy &amp; YARAT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Presentations</dc:title>
  <dc:creator>Slidefusion</dc:creator>
  <cp:lastModifiedBy>Ortak</cp:lastModifiedBy>
  <cp:revision>4495</cp:revision>
  <dcterms:created xsi:type="dcterms:W3CDTF">2014-11-12T21:47:38Z</dcterms:created>
  <dcterms:modified xsi:type="dcterms:W3CDTF">2020-01-15T12:33:13Z</dcterms:modified>
</cp:coreProperties>
</file>