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60" r:id="rId3"/>
    <p:sldId id="418" r:id="rId4"/>
    <p:sldId id="263" r:id="rId5"/>
    <p:sldId id="264" r:id="rId6"/>
    <p:sldId id="266" r:id="rId7"/>
    <p:sldId id="265" r:id="rId8"/>
    <p:sldId id="269" r:id="rId9"/>
    <p:sldId id="270" r:id="rId10"/>
    <p:sldId id="271" r:id="rId11"/>
    <p:sldId id="414" r:id="rId12"/>
    <p:sldId id="413" r:id="rId13"/>
    <p:sldId id="299" r:id="rId14"/>
    <p:sldId id="300" r:id="rId15"/>
    <p:sldId id="301" r:id="rId16"/>
    <p:sldId id="302" r:id="rId17"/>
    <p:sldId id="273" r:id="rId18"/>
    <p:sldId id="274" r:id="rId19"/>
    <p:sldId id="420" r:id="rId20"/>
    <p:sldId id="421" r:id="rId21"/>
    <p:sldId id="423" r:id="rId22"/>
    <p:sldId id="424" r:id="rId23"/>
    <p:sldId id="425" r:id="rId24"/>
    <p:sldId id="422" r:id="rId25"/>
    <p:sldId id="426" r:id="rId26"/>
    <p:sldId id="427" r:id="rId27"/>
    <p:sldId id="428" r:id="rId28"/>
    <p:sldId id="276" r:id="rId29"/>
    <p:sldId id="410" r:id="rId30"/>
    <p:sldId id="352" r:id="rId31"/>
    <p:sldId id="429" r:id="rId32"/>
    <p:sldId id="278" r:id="rId33"/>
    <p:sldId id="430" r:id="rId34"/>
    <p:sldId id="431" r:id="rId35"/>
    <p:sldId id="304" r:id="rId36"/>
    <p:sldId id="279" r:id="rId37"/>
    <p:sldId id="285" r:id="rId38"/>
    <p:sldId id="286" r:id="rId39"/>
    <p:sldId id="407" r:id="rId40"/>
    <p:sldId id="406" r:id="rId41"/>
    <p:sldId id="408" r:id="rId42"/>
    <p:sldId id="409" r:id="rId43"/>
    <p:sldId id="289" r:id="rId44"/>
    <p:sldId id="351" r:id="rId45"/>
    <p:sldId id="375" r:id="rId46"/>
    <p:sldId id="376" r:id="rId47"/>
    <p:sldId id="377" r:id="rId48"/>
    <p:sldId id="378" r:id="rId49"/>
    <p:sldId id="379" r:id="rId50"/>
    <p:sldId id="380" r:id="rId51"/>
    <p:sldId id="381" r:id="rId52"/>
    <p:sldId id="383" r:id="rId53"/>
    <p:sldId id="384" r:id="rId54"/>
    <p:sldId id="385" r:id="rId55"/>
    <p:sldId id="386" r:id="rId56"/>
    <p:sldId id="391" r:id="rId57"/>
    <p:sldId id="392" r:id="rId58"/>
    <p:sldId id="394" r:id="rId59"/>
    <p:sldId id="395" r:id="rId60"/>
    <p:sldId id="396" r:id="rId61"/>
    <p:sldId id="397" r:id="rId62"/>
    <p:sldId id="417" r:id="rId63"/>
    <p:sldId id="398" r:id="rId64"/>
    <p:sldId id="412" r:id="rId65"/>
    <p:sldId id="411" r:id="rId66"/>
    <p:sldId id="399" r:id="rId67"/>
    <p:sldId id="400" r:id="rId68"/>
    <p:sldId id="419" r:id="rId69"/>
    <p:sldId id="405" r:id="rId7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4AA8BC7-6248-48B4-B184-5BAB894AB5DA}" type="datetimeFigureOut">
              <a:rPr lang="tr-TR" smtClean="0">
                <a:solidFill>
                  <a:srgbClr val="073E87"/>
                </a:solidFill>
              </a:rPr>
              <a:pPr/>
              <a:t>12.02.2020</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5AE014E3-F9B8-43CA-A906-FE7C7BB3B0EF}"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69348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A8BC7-6248-48B4-B184-5BAB894AB5DA}" type="datetimeFigureOut">
              <a:rPr lang="tr-TR" smtClean="0">
                <a:solidFill>
                  <a:srgbClr val="073E87"/>
                </a:solidFill>
              </a:rPr>
              <a:pPr/>
              <a:t>12.02.2020</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5AE014E3-F9B8-43CA-A906-FE7C7BB3B0EF}"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492926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64AA8BC7-6248-48B4-B184-5BAB894AB5DA}" type="datetimeFigureOut">
              <a:rPr lang="tr-TR" smtClean="0">
                <a:solidFill>
                  <a:srgbClr val="073E87"/>
                </a:solidFill>
              </a:rPr>
              <a:pPr/>
              <a:t>12.02.2020</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5AE014E3-F9B8-43CA-A906-FE7C7BB3B0EF}"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196782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A8BC7-6248-48B4-B184-5BAB894AB5DA}" type="datetimeFigureOut">
              <a:rPr lang="tr-TR" smtClean="0">
                <a:solidFill>
                  <a:srgbClr val="073E87"/>
                </a:solidFill>
              </a:rPr>
              <a:pPr/>
              <a:t>12.02.2020</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5AE014E3-F9B8-43CA-A906-FE7C7BB3B0EF}"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4268509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4AA8BC7-6248-48B4-B184-5BAB894AB5DA}" type="datetimeFigureOut">
              <a:rPr lang="tr-TR" smtClean="0">
                <a:solidFill>
                  <a:srgbClr val="073E87"/>
                </a:solidFill>
              </a:rPr>
              <a:pPr/>
              <a:t>12.02.2020</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5AE014E3-F9B8-43CA-A906-FE7C7BB3B0EF}"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84874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64AA8BC7-6248-48B4-B184-5BAB894AB5DA}" type="datetimeFigureOut">
              <a:rPr lang="tr-TR" smtClean="0">
                <a:solidFill>
                  <a:srgbClr val="073E87"/>
                </a:solidFill>
              </a:rPr>
              <a:pPr/>
              <a:t>12.02.2020</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5AE014E3-F9B8-43CA-A906-FE7C7BB3B0EF}"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1490520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4AA8BC7-6248-48B4-B184-5BAB894AB5DA}" type="datetimeFigureOut">
              <a:rPr lang="tr-TR" smtClean="0">
                <a:solidFill>
                  <a:srgbClr val="073E87"/>
                </a:solidFill>
              </a:rPr>
              <a:pPr/>
              <a:t>12.02.2020</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5AE014E3-F9B8-43CA-A906-FE7C7BB3B0EF}"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580214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64AA8BC7-6248-48B4-B184-5BAB894AB5DA}" type="datetimeFigureOut">
              <a:rPr lang="tr-TR" smtClean="0">
                <a:solidFill>
                  <a:srgbClr val="073E87"/>
                </a:solidFill>
              </a:rPr>
              <a:pPr/>
              <a:t>12.02.2020</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5AE014E3-F9B8-43CA-A906-FE7C7BB3B0EF}"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23263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64AA8BC7-6248-48B4-B184-5BAB894AB5DA}" type="datetimeFigureOut">
              <a:rPr lang="tr-TR" smtClean="0">
                <a:solidFill>
                  <a:srgbClr val="073E87"/>
                </a:solidFill>
              </a:rPr>
              <a:pPr/>
              <a:t>12.02.2020</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5AE014E3-F9B8-43CA-A906-FE7C7BB3B0EF}"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21677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64AA8BC7-6248-48B4-B184-5BAB894AB5DA}" type="datetimeFigureOut">
              <a:rPr lang="tr-TR" smtClean="0">
                <a:solidFill>
                  <a:srgbClr val="073E87"/>
                </a:solidFill>
              </a:rPr>
              <a:pPr/>
              <a:t>12.02.2020</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5AE014E3-F9B8-43CA-A906-FE7C7BB3B0EF}"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00882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4AA8BC7-6248-48B4-B184-5BAB894AB5DA}" type="datetimeFigureOut">
              <a:rPr lang="tr-TR" smtClean="0">
                <a:solidFill>
                  <a:srgbClr val="073E87"/>
                </a:solidFill>
              </a:rPr>
              <a:pPr/>
              <a:t>12.02.2020</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5AE014E3-F9B8-43CA-A906-FE7C7BB3B0EF}"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2028633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4AA8BC7-6248-48B4-B184-5BAB894AB5DA}" type="datetimeFigureOut">
              <a:rPr lang="tr-TR" smtClean="0">
                <a:solidFill>
                  <a:srgbClr val="073E87"/>
                </a:solidFill>
              </a:rPr>
              <a:pPr/>
              <a:t>12.02.2020</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AE014E3-F9B8-43CA-A906-FE7C7BB3B0EF}"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6193016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856006"/>
            <a:ext cx="8712969" cy="4955203"/>
          </a:xfrm>
          <a:prstGeom prst="rect">
            <a:avLst/>
          </a:prstGeom>
          <a:noFill/>
        </p:spPr>
        <p:txBody>
          <a:bodyPr wrap="square" rtlCol="0">
            <a:spAutoFit/>
          </a:bodyPr>
          <a:lstStyle/>
          <a:p>
            <a:pPr algn="ctr"/>
            <a:endParaRPr lang="tr-TR" sz="4000" b="1" dirty="0">
              <a:solidFill>
                <a:srgbClr val="FF0000"/>
              </a:solidFill>
              <a:latin typeface="Arial Black" panose="020B0A04020102020204" pitchFamily="34" charset="0"/>
              <a:ea typeface="Arial Unicode MS" panose="020B0604020202020204" pitchFamily="34" charset="-128"/>
              <a:cs typeface="Arial Unicode MS" panose="020B0604020202020204" pitchFamily="34" charset="-128"/>
            </a:endParaRPr>
          </a:p>
          <a:p>
            <a:pPr algn="ctr"/>
            <a:r>
              <a:rPr lang="tr-TR" sz="5400" b="1" dirty="0">
                <a:solidFill>
                  <a:srgbClr val="C00000"/>
                </a:solidFill>
                <a:latin typeface="+mj-lt"/>
                <a:ea typeface="Arial Unicode MS" panose="020B0604020202020204" pitchFamily="34" charset="-128"/>
                <a:cs typeface="Arial Unicode MS" panose="020B0604020202020204" pitchFamily="34" charset="-128"/>
              </a:rPr>
              <a:t>IŞIK </a:t>
            </a:r>
          </a:p>
          <a:p>
            <a:pPr algn="ctr"/>
            <a:r>
              <a:rPr lang="tr-TR" sz="5400" b="1" dirty="0">
                <a:solidFill>
                  <a:srgbClr val="C00000"/>
                </a:solidFill>
                <a:latin typeface="+mj-lt"/>
                <a:ea typeface="Arial Unicode MS" panose="020B0604020202020204" pitchFamily="34" charset="-128"/>
                <a:cs typeface="Arial Unicode MS" panose="020B0604020202020204" pitchFamily="34" charset="-128"/>
              </a:rPr>
              <a:t>MENTAL DANIŞMANLIK</a:t>
            </a:r>
          </a:p>
          <a:p>
            <a:pPr algn="ctr"/>
            <a:endParaRPr lang="tr-TR" sz="4000" b="1" dirty="0">
              <a:solidFill>
                <a:srgbClr val="002060"/>
              </a:solidFill>
              <a:latin typeface="Arial Black" panose="020B0A04020102020204" pitchFamily="34" charset="0"/>
              <a:ea typeface="Arial Unicode MS" panose="020B0604020202020204" pitchFamily="34" charset="-128"/>
              <a:cs typeface="Arial Unicode MS" panose="020B0604020202020204" pitchFamily="34" charset="-128"/>
            </a:endParaRPr>
          </a:p>
          <a:p>
            <a:pPr algn="ctr"/>
            <a:r>
              <a:rPr lang="tr-TR" sz="4400" b="1" dirty="0">
                <a:solidFill>
                  <a:srgbClr val="002060"/>
                </a:solidFill>
                <a:ea typeface="Arial Unicode MS" panose="020B0604020202020204" pitchFamily="34" charset="-128"/>
                <a:cs typeface="Arial Unicode MS" panose="020B0604020202020204" pitchFamily="34" charset="-128"/>
              </a:rPr>
              <a:t>KİŞİSEL KURUMSAL GELİŞİM VE </a:t>
            </a:r>
          </a:p>
          <a:p>
            <a:pPr algn="ctr"/>
            <a:r>
              <a:rPr lang="tr-TR" sz="4400" b="1" dirty="0">
                <a:solidFill>
                  <a:srgbClr val="002060"/>
                </a:solidFill>
                <a:ea typeface="Arial Unicode MS" panose="020B0604020202020204" pitchFamily="34" charset="-128"/>
                <a:cs typeface="Arial Unicode MS" panose="020B0604020202020204" pitchFamily="34" charset="-128"/>
              </a:rPr>
              <a:t>KOÇLUK MERKEZİ</a:t>
            </a:r>
          </a:p>
          <a:p>
            <a:pPr algn="ctr"/>
            <a:endParaRPr lang="tr-TR" sz="4000" b="1" dirty="0">
              <a:solidFill>
                <a:srgbClr val="002060"/>
              </a:solidFill>
            </a:endParaRPr>
          </a:p>
        </p:txBody>
      </p:sp>
    </p:spTree>
    <p:extLst>
      <p:ext uri="{BB962C8B-B14F-4D97-AF65-F5344CB8AC3E}">
        <p14:creationId xmlns:p14="http://schemas.microsoft.com/office/powerpoint/2010/main" val="1218193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indent="0" algn="ctr">
              <a:buNone/>
            </a:pPr>
            <a:r>
              <a:rPr lang="tr-TR" sz="4000" b="1" dirty="0" smtClean="0"/>
              <a:t>Şirketin Mali Hedefleri Üzerine Beklentiler !!</a:t>
            </a:r>
          </a:p>
          <a:p>
            <a:pPr marL="0" indent="0" algn="ctr">
              <a:buNone/>
            </a:pPr>
            <a:r>
              <a:rPr lang="tr-TR" sz="4000" b="1" dirty="0" smtClean="0"/>
              <a:t>HAYALİ-GERÇEK</a:t>
            </a:r>
            <a:endParaRPr lang="tr-TR" sz="4000" b="1" dirty="0"/>
          </a:p>
        </p:txBody>
      </p:sp>
      <p:sp>
        <p:nvSpPr>
          <p:cNvPr id="3" name="Başlık 2"/>
          <p:cNvSpPr>
            <a:spLocks noGrp="1"/>
          </p:cNvSpPr>
          <p:nvPr>
            <p:ph type="title"/>
          </p:nvPr>
        </p:nvSpPr>
        <p:spPr/>
        <p:txBody>
          <a:bodyPr/>
          <a:lstStyle/>
          <a:p>
            <a:r>
              <a:rPr lang="tr-TR" b="1" dirty="0" smtClean="0">
                <a:solidFill>
                  <a:srgbClr val="C00000"/>
                </a:solidFill>
              </a:rPr>
              <a:t>BEYİN FIRTINASI !!!</a:t>
            </a:r>
            <a:endParaRPr lang="tr-TR" b="1" dirty="0">
              <a:solidFill>
                <a:srgbClr val="C00000"/>
              </a:solidFill>
            </a:endParaRPr>
          </a:p>
        </p:txBody>
      </p:sp>
    </p:spTree>
    <p:extLst>
      <p:ext uri="{BB962C8B-B14F-4D97-AF65-F5344CB8AC3E}">
        <p14:creationId xmlns:p14="http://schemas.microsoft.com/office/powerpoint/2010/main" val="3847748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lgn="ctr"/>
            <a:r>
              <a:rPr lang="tr-TR" sz="4000" b="1" dirty="0" smtClean="0"/>
              <a:t>MATEMATİK</a:t>
            </a:r>
          </a:p>
          <a:p>
            <a:pPr algn="ctr"/>
            <a:r>
              <a:rPr lang="tr-TR" sz="4000" b="1" dirty="0" smtClean="0"/>
              <a:t>MUHAKEME</a:t>
            </a:r>
          </a:p>
          <a:p>
            <a:pPr algn="ctr"/>
            <a:r>
              <a:rPr lang="tr-TR" sz="4000" b="1" dirty="0" smtClean="0"/>
              <a:t>MUHASEBE</a:t>
            </a:r>
            <a:endParaRPr lang="tr-TR" sz="4000" b="1"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461813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3600" b="1" dirty="0" smtClean="0"/>
              <a:t>HAYATIN KENDİSİ MUHASEBEDİR</a:t>
            </a:r>
            <a:endParaRPr lang="tr-TR" sz="3600" b="1"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774967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675467"/>
            <a:ext cx="8568951" cy="3450696"/>
          </a:xfrm>
        </p:spPr>
        <p:txBody>
          <a:bodyPr>
            <a:normAutofit/>
          </a:bodyPr>
          <a:lstStyle/>
          <a:p>
            <a:r>
              <a:rPr lang="tr-TR" sz="2800" b="1" dirty="0" smtClean="0"/>
              <a:t>Her </a:t>
            </a:r>
            <a:r>
              <a:rPr lang="tr-TR" sz="2800" b="1" dirty="0"/>
              <a:t>türlü parasal olayın sistemli bir şekilde kaydedilmesi işlemine muhasebe denir.</a:t>
            </a:r>
          </a:p>
          <a:p>
            <a:r>
              <a:rPr lang="tr-TR" sz="2800" b="1" dirty="0"/>
              <a:t>Daha geniş anlamıyla işletmenin varlıklarında ve kaynaklarında değişme yaratan her türlü parasal olayın kaydedilmesi, sınıflandırılması, özetlenmesi ve analiz edilmesi ile oluşturulan bilgi sistemidir.</a:t>
            </a:r>
          </a:p>
          <a:p>
            <a:pPr marL="0" indent="0">
              <a:buNone/>
            </a:pPr>
            <a:endParaRPr lang="tr-TR" dirty="0"/>
          </a:p>
        </p:txBody>
      </p:sp>
      <p:sp>
        <p:nvSpPr>
          <p:cNvPr id="3" name="Başlık 2"/>
          <p:cNvSpPr>
            <a:spLocks noGrp="1"/>
          </p:cNvSpPr>
          <p:nvPr>
            <p:ph type="title"/>
          </p:nvPr>
        </p:nvSpPr>
        <p:spPr>
          <a:xfrm>
            <a:off x="395536" y="620688"/>
            <a:ext cx="8229600" cy="1252728"/>
          </a:xfrm>
        </p:spPr>
        <p:txBody>
          <a:bodyPr>
            <a:normAutofit fontScale="90000"/>
          </a:bodyPr>
          <a:lstStyle/>
          <a:p>
            <a:r>
              <a:rPr lang="tr-TR" b="1" dirty="0" smtClean="0">
                <a:solidFill>
                  <a:srgbClr val="C00000"/>
                </a:solidFill>
              </a:rPr>
              <a:t>MUHASEBE NEDİR?</a:t>
            </a:r>
            <a:br>
              <a:rPr lang="tr-TR" b="1" dirty="0" smtClean="0">
                <a:solidFill>
                  <a:srgbClr val="C00000"/>
                </a:solidFill>
              </a:rPr>
            </a:br>
            <a:endParaRPr lang="tr-TR" dirty="0">
              <a:solidFill>
                <a:srgbClr val="C00000"/>
              </a:solidFill>
            </a:endParaRPr>
          </a:p>
        </p:txBody>
      </p:sp>
    </p:spTree>
    <p:extLst>
      <p:ext uri="{BB962C8B-B14F-4D97-AF65-F5344CB8AC3E}">
        <p14:creationId xmlns:p14="http://schemas.microsoft.com/office/powerpoint/2010/main" val="563358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0" y="2675467"/>
            <a:ext cx="7992887" cy="3450696"/>
          </a:xfrm>
        </p:spPr>
        <p:txBody>
          <a:bodyPr/>
          <a:lstStyle/>
          <a:p>
            <a:r>
              <a:rPr lang="tr-TR" sz="2800" b="1" dirty="0" smtClean="0"/>
              <a:t>Diğer </a:t>
            </a:r>
            <a:r>
              <a:rPr lang="tr-TR" sz="2800" b="1" dirty="0"/>
              <a:t>adı finansal muhasebedir. İşletmenin kaynaklarını nereden sağladığı ve bu kaynakları nereye aktardığı üzerinde durur. Ayrıca ticarî faaliyetler sonucu oluşan gelir ve giderlerin oluşturduğu kâr ya da zarar finansal muhasebenin konusudur. (Bilanço ve Gelir Tablosu)</a:t>
            </a:r>
          </a:p>
          <a:p>
            <a:endParaRPr lang="tr-TR" dirty="0"/>
          </a:p>
        </p:txBody>
      </p:sp>
      <p:sp>
        <p:nvSpPr>
          <p:cNvPr id="3" name="Başlık 2"/>
          <p:cNvSpPr>
            <a:spLocks noGrp="1"/>
          </p:cNvSpPr>
          <p:nvPr>
            <p:ph type="title"/>
          </p:nvPr>
        </p:nvSpPr>
        <p:spPr/>
        <p:txBody>
          <a:bodyPr/>
          <a:lstStyle/>
          <a:p>
            <a:r>
              <a:rPr lang="tr-TR" b="1" u="sng" dirty="0">
                <a:solidFill>
                  <a:srgbClr val="C00000"/>
                </a:solidFill>
              </a:rPr>
              <a:t>Genel Muhasebe</a:t>
            </a:r>
            <a:r>
              <a:rPr lang="tr-TR" u="sng" dirty="0">
                <a:solidFill>
                  <a:srgbClr val="C00000"/>
                </a:solidFill>
              </a:rPr>
              <a:t>:</a:t>
            </a:r>
          </a:p>
        </p:txBody>
      </p:sp>
    </p:spTree>
    <p:extLst>
      <p:ext uri="{BB962C8B-B14F-4D97-AF65-F5344CB8AC3E}">
        <p14:creationId xmlns:p14="http://schemas.microsoft.com/office/powerpoint/2010/main" val="4054153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2675467"/>
            <a:ext cx="8064895" cy="3450696"/>
          </a:xfrm>
        </p:spPr>
        <p:txBody>
          <a:bodyPr>
            <a:normAutofit/>
          </a:bodyPr>
          <a:lstStyle/>
          <a:p>
            <a:r>
              <a:rPr lang="tr-TR" sz="2800" b="1" dirty="0" smtClean="0"/>
              <a:t>Diğer </a:t>
            </a:r>
            <a:r>
              <a:rPr lang="tr-TR" sz="2800" b="1" dirty="0"/>
              <a:t>adı üretim muhasebesidir. İşletmenin maliyetlerini analiz ederek üretim planlamasını sistemli bir şekilde yapmak için kullanılır. (Maliyet Hesapları)</a:t>
            </a:r>
          </a:p>
          <a:p>
            <a:endParaRPr lang="tr-TR" sz="2800" b="1" dirty="0"/>
          </a:p>
        </p:txBody>
      </p:sp>
      <p:sp>
        <p:nvSpPr>
          <p:cNvPr id="3" name="Başlık 2"/>
          <p:cNvSpPr>
            <a:spLocks noGrp="1"/>
          </p:cNvSpPr>
          <p:nvPr>
            <p:ph type="title"/>
          </p:nvPr>
        </p:nvSpPr>
        <p:spPr/>
        <p:txBody>
          <a:bodyPr/>
          <a:lstStyle/>
          <a:p>
            <a:r>
              <a:rPr lang="tr-TR" b="1" u="sng" dirty="0">
                <a:solidFill>
                  <a:srgbClr val="C00000"/>
                </a:solidFill>
              </a:rPr>
              <a:t>Maliyet Muhasebesi</a:t>
            </a:r>
            <a:r>
              <a:rPr lang="tr-TR" u="sng" dirty="0">
                <a:solidFill>
                  <a:srgbClr val="C00000"/>
                </a:solidFill>
              </a:rPr>
              <a:t>:</a:t>
            </a:r>
          </a:p>
        </p:txBody>
      </p:sp>
    </p:spTree>
    <p:extLst>
      <p:ext uri="{BB962C8B-B14F-4D97-AF65-F5344CB8AC3E}">
        <p14:creationId xmlns:p14="http://schemas.microsoft.com/office/powerpoint/2010/main" val="42442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675467"/>
            <a:ext cx="8352927" cy="3450696"/>
          </a:xfrm>
        </p:spPr>
        <p:txBody>
          <a:bodyPr/>
          <a:lstStyle/>
          <a:p>
            <a:r>
              <a:rPr lang="tr-TR" sz="2800" b="1" dirty="0" smtClean="0"/>
              <a:t>Finansal </a:t>
            </a:r>
            <a:r>
              <a:rPr lang="tr-TR" sz="2800" b="1" dirty="0"/>
              <a:t>ve maliyet muhasebesinden elde edilen bilgilerin analiz edilerek işletme yöneticilerinin alacağı kararlara yardımcı olmak amacıyla kullanılır. (Finansal Analiz)</a:t>
            </a:r>
          </a:p>
          <a:p>
            <a:endParaRPr lang="tr-TR" dirty="0"/>
          </a:p>
        </p:txBody>
      </p:sp>
      <p:sp>
        <p:nvSpPr>
          <p:cNvPr id="3" name="Başlık 2"/>
          <p:cNvSpPr>
            <a:spLocks noGrp="1"/>
          </p:cNvSpPr>
          <p:nvPr>
            <p:ph type="title"/>
          </p:nvPr>
        </p:nvSpPr>
        <p:spPr/>
        <p:txBody>
          <a:bodyPr/>
          <a:lstStyle/>
          <a:p>
            <a:r>
              <a:rPr lang="tr-TR" b="1" u="sng" dirty="0">
                <a:solidFill>
                  <a:srgbClr val="C00000"/>
                </a:solidFill>
              </a:rPr>
              <a:t>Yönetim Muhasebesi</a:t>
            </a:r>
            <a:r>
              <a:rPr lang="tr-TR" u="sng" dirty="0">
                <a:solidFill>
                  <a:srgbClr val="C00000"/>
                </a:solidFill>
              </a:rPr>
              <a:t>:</a:t>
            </a:r>
          </a:p>
        </p:txBody>
      </p:sp>
    </p:spTree>
    <p:extLst>
      <p:ext uri="{BB962C8B-B14F-4D97-AF65-F5344CB8AC3E}">
        <p14:creationId xmlns:p14="http://schemas.microsoft.com/office/powerpoint/2010/main" val="1288751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844824"/>
            <a:ext cx="8208911" cy="4608512"/>
          </a:xfrm>
        </p:spPr>
        <p:txBody>
          <a:bodyPr>
            <a:normAutofit/>
          </a:bodyPr>
          <a:lstStyle/>
          <a:p>
            <a:pPr marL="0" indent="0">
              <a:buNone/>
            </a:pPr>
            <a:r>
              <a:rPr lang="tr-TR" sz="3200" b="1" dirty="0"/>
              <a:t>1- Bilanço</a:t>
            </a:r>
          </a:p>
          <a:p>
            <a:pPr marL="0" indent="0">
              <a:buNone/>
            </a:pPr>
            <a:r>
              <a:rPr lang="tr-TR" sz="3200" b="1" dirty="0"/>
              <a:t>2- Gelir tablosu</a:t>
            </a:r>
          </a:p>
          <a:p>
            <a:pPr marL="0" indent="0">
              <a:buNone/>
            </a:pPr>
            <a:r>
              <a:rPr lang="tr-TR" sz="3200" b="1" dirty="0"/>
              <a:t>3- Satışların maliyeti tablosu</a:t>
            </a:r>
          </a:p>
          <a:p>
            <a:pPr marL="0" indent="0">
              <a:buNone/>
            </a:pPr>
            <a:r>
              <a:rPr lang="tr-TR" sz="3200" b="1" dirty="0"/>
              <a:t>4- Fon akım tablosu</a:t>
            </a:r>
          </a:p>
          <a:p>
            <a:pPr marL="0" indent="0">
              <a:buNone/>
            </a:pPr>
            <a:r>
              <a:rPr lang="tr-TR" sz="3200" b="1" dirty="0"/>
              <a:t>5- Nakit akım tablosu</a:t>
            </a:r>
          </a:p>
          <a:p>
            <a:pPr marL="0" indent="0">
              <a:buNone/>
            </a:pPr>
            <a:r>
              <a:rPr lang="tr-TR" sz="3200" b="1" dirty="0"/>
              <a:t>6- Kar dağıtım tablosu</a:t>
            </a:r>
          </a:p>
          <a:p>
            <a:pPr marL="0" indent="0">
              <a:buNone/>
            </a:pPr>
            <a:r>
              <a:rPr lang="tr-TR" sz="3200" b="1" dirty="0"/>
              <a:t>7- Öz kaynaklar değişim tablosu</a:t>
            </a:r>
          </a:p>
        </p:txBody>
      </p:sp>
      <p:sp>
        <p:nvSpPr>
          <p:cNvPr id="3" name="Başlık 2"/>
          <p:cNvSpPr>
            <a:spLocks noGrp="1"/>
          </p:cNvSpPr>
          <p:nvPr>
            <p:ph type="title"/>
          </p:nvPr>
        </p:nvSpPr>
        <p:spPr/>
        <p:txBody>
          <a:bodyPr/>
          <a:lstStyle/>
          <a:p>
            <a:r>
              <a:rPr lang="tr-TR" b="1" dirty="0" smtClean="0">
                <a:solidFill>
                  <a:srgbClr val="C00000"/>
                </a:solidFill>
              </a:rPr>
              <a:t>MALİ </a:t>
            </a:r>
            <a:r>
              <a:rPr lang="tr-TR" b="1" dirty="0">
                <a:solidFill>
                  <a:srgbClr val="C00000"/>
                </a:solidFill>
              </a:rPr>
              <a:t>TABLOLAR </a:t>
            </a:r>
            <a:endParaRPr lang="tr-TR" dirty="0">
              <a:solidFill>
                <a:srgbClr val="C00000"/>
              </a:solidFill>
            </a:endParaRPr>
          </a:p>
        </p:txBody>
      </p:sp>
    </p:spTree>
    <p:extLst>
      <p:ext uri="{BB962C8B-B14F-4D97-AF65-F5344CB8AC3E}">
        <p14:creationId xmlns:p14="http://schemas.microsoft.com/office/powerpoint/2010/main" val="2253462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indent="0" algn="ctr">
              <a:buNone/>
            </a:pPr>
            <a:r>
              <a:rPr lang="tr-TR" sz="4400" b="1" dirty="0" smtClean="0">
                <a:solidFill>
                  <a:srgbClr val="C00000"/>
                </a:solidFill>
              </a:rPr>
              <a:t>MİZAN NEDİR, NE İŞE YARAR?</a:t>
            </a:r>
            <a:endParaRPr lang="tr-TR" sz="4400" b="1" dirty="0">
              <a:solidFill>
                <a:srgbClr val="C00000"/>
              </a:solidFill>
            </a:endParaRPr>
          </a:p>
        </p:txBody>
      </p:sp>
      <p:sp>
        <p:nvSpPr>
          <p:cNvPr id="3" name="Başlık 2"/>
          <p:cNvSpPr>
            <a:spLocks noGrp="1"/>
          </p:cNvSpPr>
          <p:nvPr>
            <p:ph type="title"/>
          </p:nvPr>
        </p:nvSpPr>
        <p:spPr>
          <a:xfrm>
            <a:off x="467544" y="-459432"/>
            <a:ext cx="8229600" cy="144016"/>
          </a:xfrm>
        </p:spPr>
        <p:txBody>
          <a:bodyPr>
            <a:normAutofit fontScale="90000"/>
          </a:bodyPr>
          <a:lstStyle/>
          <a:p>
            <a:endParaRPr lang="tr-TR" dirty="0"/>
          </a:p>
        </p:txBody>
      </p:sp>
    </p:spTree>
    <p:extLst>
      <p:ext uri="{BB962C8B-B14F-4D97-AF65-F5344CB8AC3E}">
        <p14:creationId xmlns:p14="http://schemas.microsoft.com/office/powerpoint/2010/main" val="3256144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488" y="1042988"/>
            <a:ext cx="7439025" cy="477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4716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5108" y="1628800"/>
            <a:ext cx="8568952" cy="4708981"/>
          </a:xfrm>
          <a:prstGeom prst="rect">
            <a:avLst/>
          </a:prstGeom>
        </p:spPr>
        <p:txBody>
          <a:bodyPr wrap="square">
            <a:spAutoFit/>
          </a:bodyPr>
          <a:lstStyle/>
          <a:p>
            <a:pPr algn="ctr"/>
            <a:r>
              <a:rPr lang="tr-TR" sz="4000" b="1" dirty="0">
                <a:solidFill>
                  <a:srgbClr val="C00000"/>
                </a:solidFill>
                <a:latin typeface="+mj-lt"/>
                <a:cs typeface="Arial" panose="020B0604020202020204" pitchFamily="34" charset="0"/>
              </a:rPr>
              <a:t>ASUMAN </a:t>
            </a:r>
            <a:r>
              <a:rPr lang="tr-TR" sz="4000" b="1" dirty="0" smtClean="0">
                <a:solidFill>
                  <a:srgbClr val="C00000"/>
                </a:solidFill>
                <a:latin typeface="+mj-lt"/>
                <a:cs typeface="Arial" panose="020B0604020202020204" pitchFamily="34" charset="0"/>
              </a:rPr>
              <a:t>SAĞLAM KARADOĞAN </a:t>
            </a:r>
            <a:r>
              <a:rPr lang="tr-TR" sz="3600" b="1" dirty="0">
                <a:solidFill>
                  <a:srgbClr val="C00000"/>
                </a:solidFill>
                <a:latin typeface="+mj-lt"/>
              </a:rPr>
              <a:t/>
            </a:r>
            <a:br>
              <a:rPr lang="tr-TR" sz="3600" b="1" dirty="0">
                <a:solidFill>
                  <a:srgbClr val="C00000"/>
                </a:solidFill>
                <a:latin typeface="+mj-lt"/>
              </a:rPr>
            </a:br>
            <a:endParaRPr lang="tr-TR" sz="3600" b="1" dirty="0">
              <a:solidFill>
                <a:srgbClr val="C00000"/>
              </a:solidFill>
              <a:latin typeface="+mj-lt"/>
            </a:endParaRPr>
          </a:p>
          <a:p>
            <a:pPr algn="ctr"/>
            <a:r>
              <a:rPr lang="tr-TR" sz="3200" b="1" dirty="0" smtClean="0">
                <a:solidFill>
                  <a:srgbClr val="002060"/>
                </a:solidFill>
                <a:latin typeface="+mj-lt"/>
              </a:rPr>
              <a:t>MALİ </a:t>
            </a:r>
            <a:r>
              <a:rPr lang="tr-TR" sz="3200" b="1" dirty="0">
                <a:solidFill>
                  <a:srgbClr val="002060"/>
                </a:solidFill>
                <a:latin typeface="+mj-lt"/>
              </a:rPr>
              <a:t>MÜŞAVİR</a:t>
            </a:r>
            <a:br>
              <a:rPr lang="tr-TR" sz="3200" b="1" dirty="0">
                <a:solidFill>
                  <a:srgbClr val="002060"/>
                </a:solidFill>
                <a:latin typeface="+mj-lt"/>
              </a:rPr>
            </a:br>
            <a:r>
              <a:rPr lang="tr-TR" sz="3200" b="1" dirty="0">
                <a:solidFill>
                  <a:srgbClr val="002060"/>
                </a:solidFill>
                <a:latin typeface="+mj-lt"/>
              </a:rPr>
              <a:t>PROFESYONEL KOÇ</a:t>
            </a:r>
            <a:br>
              <a:rPr lang="tr-TR" sz="3200" b="1" dirty="0">
                <a:solidFill>
                  <a:srgbClr val="002060"/>
                </a:solidFill>
                <a:latin typeface="+mj-lt"/>
              </a:rPr>
            </a:br>
            <a:r>
              <a:rPr lang="tr-TR" sz="3200" b="1" dirty="0" smtClean="0">
                <a:solidFill>
                  <a:srgbClr val="002060"/>
                </a:solidFill>
                <a:latin typeface="+mj-lt"/>
              </a:rPr>
              <a:t>TÜRMOB EĞİTMENİ</a:t>
            </a:r>
            <a:r>
              <a:rPr lang="tr-TR" sz="3200" b="1" dirty="0">
                <a:solidFill>
                  <a:srgbClr val="002060"/>
                </a:solidFill>
                <a:latin typeface="+mj-lt"/>
              </a:rPr>
              <a:t/>
            </a:r>
            <a:br>
              <a:rPr lang="tr-TR" sz="3200" b="1" dirty="0">
                <a:solidFill>
                  <a:srgbClr val="002060"/>
                </a:solidFill>
                <a:latin typeface="+mj-lt"/>
              </a:rPr>
            </a:br>
            <a:r>
              <a:rPr lang="tr-TR" sz="3200" b="1" dirty="0">
                <a:solidFill>
                  <a:srgbClr val="002060"/>
                </a:solidFill>
                <a:latin typeface="+mj-lt"/>
              </a:rPr>
              <a:t>İZTO </a:t>
            </a:r>
            <a:r>
              <a:rPr lang="tr-TR" sz="3200" b="1" dirty="0" smtClean="0">
                <a:solidFill>
                  <a:srgbClr val="002060"/>
                </a:solidFill>
                <a:latin typeface="+mj-lt"/>
              </a:rPr>
              <a:t>EĞİTMENİ</a:t>
            </a:r>
          </a:p>
          <a:p>
            <a:pPr algn="ctr"/>
            <a:r>
              <a:rPr lang="tr-TR" sz="3200" b="1" dirty="0" smtClean="0">
                <a:solidFill>
                  <a:srgbClr val="002060"/>
                </a:solidFill>
                <a:latin typeface="+mj-lt"/>
              </a:rPr>
              <a:t>EİB </a:t>
            </a:r>
            <a:r>
              <a:rPr lang="tr-TR" sz="3200" b="1" dirty="0" smtClean="0">
                <a:solidFill>
                  <a:srgbClr val="002060"/>
                </a:solidFill>
                <a:latin typeface="+mj-lt"/>
              </a:rPr>
              <a:t>EĞİTMENİ</a:t>
            </a:r>
          </a:p>
          <a:p>
            <a:pPr algn="ctr"/>
            <a:r>
              <a:rPr lang="tr-TR" sz="3200" b="1" dirty="0" smtClean="0">
                <a:solidFill>
                  <a:srgbClr val="002060"/>
                </a:solidFill>
                <a:latin typeface="+mj-lt"/>
              </a:rPr>
              <a:t>@</a:t>
            </a:r>
            <a:r>
              <a:rPr lang="tr-TR" sz="3200" b="1" dirty="0" err="1" smtClean="0">
                <a:solidFill>
                  <a:srgbClr val="002060"/>
                </a:solidFill>
                <a:latin typeface="+mj-lt"/>
              </a:rPr>
              <a:t>asumansglmkrdgn</a:t>
            </a:r>
            <a:endParaRPr lang="tr-TR" sz="3200" b="1" dirty="0" smtClean="0">
              <a:solidFill>
                <a:srgbClr val="002060"/>
              </a:solidFill>
              <a:latin typeface="+mj-lt"/>
            </a:endParaRPr>
          </a:p>
          <a:p>
            <a:pPr algn="ctr"/>
            <a:r>
              <a:rPr lang="tr-TR" sz="3200" b="1" dirty="0" err="1" smtClean="0">
                <a:solidFill>
                  <a:srgbClr val="002060"/>
                </a:solidFill>
                <a:latin typeface="+mj-lt"/>
              </a:rPr>
              <a:t>Youtube:Asuman</a:t>
            </a:r>
            <a:r>
              <a:rPr lang="tr-TR" sz="3200" b="1" dirty="0" smtClean="0">
                <a:solidFill>
                  <a:srgbClr val="002060"/>
                </a:solidFill>
                <a:latin typeface="+mj-lt"/>
              </a:rPr>
              <a:t> </a:t>
            </a:r>
            <a:r>
              <a:rPr lang="tr-TR" sz="3200" b="1" dirty="0" err="1" smtClean="0">
                <a:solidFill>
                  <a:srgbClr val="002060"/>
                </a:solidFill>
                <a:latin typeface="+mj-lt"/>
              </a:rPr>
              <a:t>Saglam</a:t>
            </a:r>
            <a:r>
              <a:rPr lang="tr-TR" sz="3200" b="1" dirty="0" smtClean="0">
                <a:solidFill>
                  <a:srgbClr val="002060"/>
                </a:solidFill>
                <a:latin typeface="+mj-lt"/>
              </a:rPr>
              <a:t> </a:t>
            </a:r>
            <a:r>
              <a:rPr lang="tr-TR" sz="3200" b="1" dirty="0" err="1" smtClean="0">
                <a:solidFill>
                  <a:srgbClr val="002060"/>
                </a:solidFill>
                <a:latin typeface="+mj-lt"/>
              </a:rPr>
              <a:t>Karadogan</a:t>
            </a:r>
            <a:endParaRPr lang="tr-TR" sz="3200" b="1" dirty="0">
              <a:solidFill>
                <a:srgbClr val="002060"/>
              </a:solidFill>
              <a:latin typeface="+mj-lt"/>
            </a:endParaRPr>
          </a:p>
        </p:txBody>
      </p:sp>
    </p:spTree>
    <p:extLst>
      <p:ext uri="{BB962C8B-B14F-4D97-AF65-F5344CB8AC3E}">
        <p14:creationId xmlns:p14="http://schemas.microsoft.com/office/powerpoint/2010/main" val="39264051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488" y="1423988"/>
            <a:ext cx="7439025" cy="401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3240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488" y="661988"/>
            <a:ext cx="7439025" cy="553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2921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488" y="471488"/>
            <a:ext cx="7439025" cy="591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0920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488" y="757238"/>
            <a:ext cx="7439025" cy="534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9986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488" y="947738"/>
            <a:ext cx="7439025" cy="496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19985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488" y="471488"/>
            <a:ext cx="7439025" cy="591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1179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488" y="2185988"/>
            <a:ext cx="7439025"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392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425" y="1414463"/>
            <a:ext cx="7677150"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6810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564904"/>
            <a:ext cx="8496943" cy="3921299"/>
          </a:xfrm>
        </p:spPr>
        <p:txBody>
          <a:bodyPr>
            <a:normAutofit/>
          </a:bodyPr>
          <a:lstStyle/>
          <a:p>
            <a:pPr marL="0" indent="0">
              <a:buNone/>
            </a:pPr>
            <a:r>
              <a:rPr lang="tr-TR" sz="3200" b="1" dirty="0" smtClean="0"/>
              <a:t>Gerçekleşmiş bütün muhasebe kayıtlarının, </a:t>
            </a:r>
            <a:r>
              <a:rPr lang="tr-TR" sz="3200" b="1" u="sng" dirty="0" smtClean="0"/>
              <a:t>Borç</a:t>
            </a:r>
            <a:r>
              <a:rPr lang="tr-TR" sz="3200" b="1" dirty="0" smtClean="0"/>
              <a:t>-</a:t>
            </a:r>
            <a:r>
              <a:rPr lang="tr-TR" sz="3200" b="1" u="sng" dirty="0" smtClean="0"/>
              <a:t>Alacak</a:t>
            </a:r>
            <a:r>
              <a:rPr lang="tr-TR" sz="3200" b="1" dirty="0" smtClean="0"/>
              <a:t> tutarları ile </a:t>
            </a:r>
            <a:r>
              <a:rPr lang="tr-TR" sz="3200" b="1" u="sng" dirty="0" smtClean="0"/>
              <a:t>Bakiyelerinin</a:t>
            </a:r>
            <a:r>
              <a:rPr lang="tr-TR" sz="3200" b="1" dirty="0" smtClean="0"/>
              <a:t> görüldüğü, bir çeşit kontrol tablosudur.</a:t>
            </a:r>
          </a:p>
          <a:p>
            <a:pPr>
              <a:buFont typeface="Arial" charset="0"/>
              <a:buChar char="•"/>
            </a:pPr>
            <a:r>
              <a:rPr lang="tr-TR" sz="3200" b="1" dirty="0" smtClean="0"/>
              <a:t>Aylık Mizan</a:t>
            </a:r>
          </a:p>
          <a:p>
            <a:pPr>
              <a:buFont typeface="Arial" charset="0"/>
              <a:buChar char="•"/>
            </a:pPr>
            <a:r>
              <a:rPr lang="tr-TR" sz="3200" b="1" dirty="0" smtClean="0"/>
              <a:t>Geçici Mizan</a:t>
            </a:r>
          </a:p>
          <a:p>
            <a:pPr>
              <a:buFont typeface="Arial" charset="0"/>
              <a:buChar char="•"/>
            </a:pPr>
            <a:r>
              <a:rPr lang="tr-TR" sz="3200" b="1" dirty="0" smtClean="0"/>
              <a:t>Kesin Mizan</a:t>
            </a:r>
          </a:p>
          <a:p>
            <a:pPr marL="0" indent="0">
              <a:buNone/>
            </a:pPr>
            <a:endParaRPr lang="tr-TR" sz="3200" b="1" dirty="0"/>
          </a:p>
        </p:txBody>
      </p:sp>
      <p:sp>
        <p:nvSpPr>
          <p:cNvPr id="3" name="Başlık 2"/>
          <p:cNvSpPr>
            <a:spLocks noGrp="1"/>
          </p:cNvSpPr>
          <p:nvPr>
            <p:ph type="title"/>
          </p:nvPr>
        </p:nvSpPr>
        <p:spPr>
          <a:xfrm>
            <a:off x="467544" y="476672"/>
            <a:ext cx="8229600" cy="1252728"/>
          </a:xfrm>
        </p:spPr>
        <p:txBody>
          <a:bodyPr>
            <a:normAutofit fontScale="90000"/>
          </a:bodyPr>
          <a:lstStyle/>
          <a:p>
            <a:r>
              <a:rPr lang="tr-TR" b="1" dirty="0">
                <a:solidFill>
                  <a:srgbClr val="C00000"/>
                </a:solidFill>
              </a:rPr>
              <a:t>MİZAN NEDİR, NE İŞE YARAR?</a:t>
            </a:r>
            <a:br>
              <a:rPr lang="tr-TR" b="1" dirty="0">
                <a:solidFill>
                  <a:srgbClr val="C00000"/>
                </a:solidFill>
              </a:rPr>
            </a:br>
            <a:endParaRPr lang="tr-TR" dirty="0">
              <a:solidFill>
                <a:srgbClr val="C00000"/>
              </a:solidFill>
            </a:endParaRPr>
          </a:p>
        </p:txBody>
      </p:sp>
    </p:spTree>
    <p:extLst>
      <p:ext uri="{BB962C8B-B14F-4D97-AF65-F5344CB8AC3E}">
        <p14:creationId xmlns:p14="http://schemas.microsoft.com/office/powerpoint/2010/main" val="28274680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844824"/>
            <a:ext cx="8208911" cy="4281339"/>
          </a:xfrm>
        </p:spPr>
        <p:txBody>
          <a:bodyPr>
            <a:normAutofit lnSpcReduction="10000"/>
          </a:bodyPr>
          <a:lstStyle/>
          <a:p>
            <a:r>
              <a:rPr lang="tr-TR" dirty="0" smtClean="0"/>
              <a:t>FİNANSÇI</a:t>
            </a:r>
          </a:p>
          <a:p>
            <a:r>
              <a:rPr lang="tr-TR" dirty="0" smtClean="0"/>
              <a:t>MUHASEBECİ</a:t>
            </a:r>
          </a:p>
          <a:p>
            <a:r>
              <a:rPr lang="tr-TR" dirty="0" smtClean="0"/>
              <a:t>İNSAN KAYNAKLARI</a:t>
            </a:r>
          </a:p>
          <a:p>
            <a:r>
              <a:rPr lang="tr-TR" dirty="0" smtClean="0"/>
              <a:t>ÇOK ORTAKLI FİRMALARDA ORTAKLAR</a:t>
            </a:r>
          </a:p>
          <a:p>
            <a:r>
              <a:rPr lang="tr-TR" dirty="0" smtClean="0"/>
              <a:t>ORTAĞIN EŞİ-ÇOCUKLARI</a:t>
            </a:r>
          </a:p>
          <a:p>
            <a:r>
              <a:rPr lang="tr-TR" b="1" dirty="0" smtClean="0"/>
              <a:t>(ÇEKLER-KASA-ORTAKLAR HESABI-GİZLİ İŞE ALIMLAR-İMZA -SİRKÜSÜ-YETKİSİ)</a:t>
            </a:r>
          </a:p>
          <a:p>
            <a:r>
              <a:rPr lang="tr-TR" sz="1200" dirty="0" smtClean="0"/>
              <a:t>ÖRNEKLER-FİNANÇI-İSTANBUL-ÇEKLER-EŞLER SİGORTALI-YEMEKLER-MİLLETVEKİLİ-İZMİR-ORTAGIN BORCU DİĞERİNE KAYMIŞ-ADAT FAİZİ DİĞERİNE KAYMIŞ İZMİR-LOJİSTİK FİRMASI-ORTAĞIN EŞİ FİRMADAN PARA ALIYOR-BURSA-FİRMA İÇİ ÇALIŞANLAR ANLAŞMASI!!- TAPU SATIŞI)</a:t>
            </a:r>
          </a:p>
          <a:p>
            <a:r>
              <a:rPr lang="tr-TR" sz="1600" b="1" dirty="0" smtClean="0"/>
              <a:t>YMM MEAKANİZMASI – MUHASEBE USUL VE ESASLARI-TEK DÜZEN HSS.PLANI-BİLANÇO TURATLIYLA, İŞLEMLER DOĞRU HESAPLARA İŞKENMİŞSE UYGUNLUK RAPORUNU YAZAR)</a:t>
            </a:r>
            <a:endParaRPr lang="tr-TR" sz="1600" b="1" dirty="0"/>
          </a:p>
        </p:txBody>
      </p:sp>
      <p:sp>
        <p:nvSpPr>
          <p:cNvPr id="3" name="Başlık 2"/>
          <p:cNvSpPr>
            <a:spLocks noGrp="1"/>
          </p:cNvSpPr>
          <p:nvPr>
            <p:ph type="title"/>
          </p:nvPr>
        </p:nvSpPr>
        <p:spPr>
          <a:xfrm>
            <a:off x="467544" y="476672"/>
            <a:ext cx="8229600" cy="1252728"/>
          </a:xfrm>
        </p:spPr>
        <p:txBody>
          <a:bodyPr>
            <a:normAutofit fontScale="90000"/>
          </a:bodyPr>
          <a:lstStyle/>
          <a:p>
            <a:r>
              <a:rPr lang="tr-TR" b="1" dirty="0" smtClean="0">
                <a:solidFill>
                  <a:srgbClr val="FF0000"/>
                </a:solidFill>
              </a:rPr>
              <a:t>TÜRLÜ</a:t>
            </a:r>
            <a:br>
              <a:rPr lang="tr-TR" b="1" dirty="0" smtClean="0">
                <a:solidFill>
                  <a:srgbClr val="FF0000"/>
                </a:solidFill>
              </a:rPr>
            </a:br>
            <a:r>
              <a:rPr lang="tr-TR" b="1" dirty="0" smtClean="0">
                <a:solidFill>
                  <a:srgbClr val="FF0000"/>
                </a:solidFill>
              </a:rPr>
              <a:t> YOLSUZLUKLAR</a:t>
            </a:r>
            <a:br>
              <a:rPr lang="tr-TR" b="1" dirty="0" smtClean="0">
                <a:solidFill>
                  <a:srgbClr val="FF0000"/>
                </a:solidFill>
              </a:rPr>
            </a:br>
            <a:r>
              <a:rPr lang="tr-TR" b="1" dirty="0" smtClean="0">
                <a:solidFill>
                  <a:srgbClr val="FF0000"/>
                </a:solidFill>
              </a:rPr>
              <a:t>KORKULU RÜYA!!</a:t>
            </a:r>
            <a:endParaRPr lang="tr-TR" b="1" dirty="0">
              <a:solidFill>
                <a:srgbClr val="FF0000"/>
              </a:solidFill>
            </a:endParaRPr>
          </a:p>
        </p:txBody>
      </p:sp>
    </p:spTree>
    <p:extLst>
      <p:ext uri="{BB962C8B-B14F-4D97-AF65-F5344CB8AC3E}">
        <p14:creationId xmlns:p14="http://schemas.microsoft.com/office/powerpoint/2010/main" val="2743744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90032" y="1916832"/>
            <a:ext cx="7772400" cy="2952328"/>
          </a:xfrm>
        </p:spPr>
        <p:txBody>
          <a:bodyPr/>
          <a:lstStyle/>
          <a:p>
            <a:r>
              <a:rPr lang="tr-TR" b="1" dirty="0" smtClean="0">
                <a:solidFill>
                  <a:srgbClr val="FF0000"/>
                </a:solidFill>
              </a:rPr>
              <a:t>HAYATINIZI IŞIK’LANDIRIN DEĞERİNİZİN FARKINA VARIN..</a:t>
            </a:r>
            <a:endParaRPr lang="tr-TR" b="1" dirty="0">
              <a:solidFill>
                <a:srgbClr val="FF0000"/>
              </a:solidFill>
            </a:endParaRPr>
          </a:p>
        </p:txBody>
      </p:sp>
      <p:sp>
        <p:nvSpPr>
          <p:cNvPr id="3" name="Metin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1710631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a:t>İşletmenin belirli bir dönemdeki faaliyet sonuçlarını gösterir.</a:t>
            </a:r>
          </a:p>
          <a:p>
            <a:r>
              <a:rPr lang="tr-TR" b="1" dirty="0" smtClean="0"/>
              <a:t>Örnekteki işletmenin </a:t>
            </a:r>
            <a:r>
              <a:rPr lang="tr-TR" b="1" dirty="0"/>
              <a:t>gelir </a:t>
            </a:r>
            <a:r>
              <a:rPr lang="tr-TR" b="1" dirty="0" smtClean="0"/>
              <a:t>tablosunu inceleyelim.</a:t>
            </a:r>
            <a:endParaRPr lang="tr-TR" b="1" dirty="0"/>
          </a:p>
          <a:p>
            <a:endParaRPr lang="tr-TR" dirty="0"/>
          </a:p>
        </p:txBody>
      </p:sp>
      <p:sp>
        <p:nvSpPr>
          <p:cNvPr id="3" name="Başlık 2"/>
          <p:cNvSpPr>
            <a:spLocks noGrp="1"/>
          </p:cNvSpPr>
          <p:nvPr>
            <p:ph type="title"/>
          </p:nvPr>
        </p:nvSpPr>
        <p:spPr/>
        <p:txBody>
          <a:bodyPr/>
          <a:lstStyle/>
          <a:p>
            <a:r>
              <a:rPr lang="tr-TR" b="1" dirty="0">
                <a:solidFill>
                  <a:srgbClr val="C00000"/>
                </a:solidFill>
              </a:rPr>
              <a:t>Gelir Tablosu</a:t>
            </a:r>
            <a:endParaRPr lang="tr-TR" dirty="0">
              <a:solidFill>
                <a:srgbClr val="C00000"/>
              </a:solidFill>
            </a:endParaRPr>
          </a:p>
        </p:txBody>
      </p:sp>
    </p:spTree>
    <p:extLst>
      <p:ext uri="{BB962C8B-B14F-4D97-AF65-F5344CB8AC3E}">
        <p14:creationId xmlns:p14="http://schemas.microsoft.com/office/powerpoint/2010/main" val="7009726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463" y="452438"/>
            <a:ext cx="7839075" cy="595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03144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u="sng" dirty="0">
                <a:solidFill>
                  <a:schemeClr val="bg1"/>
                </a:solidFill>
              </a:rPr>
              <a:t>BİLANÇO NEDİR, NE İŞE YARAR?</a:t>
            </a:r>
            <a:endParaRPr lang="tr-TR" dirty="0"/>
          </a:p>
        </p:txBody>
      </p:sp>
      <p:sp>
        <p:nvSpPr>
          <p:cNvPr id="3" name="İçerik Yer Tutucusu 2"/>
          <p:cNvSpPr>
            <a:spLocks noGrp="1"/>
          </p:cNvSpPr>
          <p:nvPr>
            <p:ph sz="quarter" idx="13"/>
          </p:nvPr>
        </p:nvSpPr>
        <p:spPr>
          <a:xfrm>
            <a:off x="251520" y="2708920"/>
            <a:ext cx="4464496" cy="3447288"/>
          </a:xfrm>
        </p:spPr>
        <p:txBody>
          <a:bodyPr/>
          <a:lstStyle/>
          <a:p>
            <a:pPr marL="0" indent="0">
              <a:buNone/>
            </a:pPr>
            <a:r>
              <a:rPr lang="tr-TR" dirty="0" smtClean="0"/>
              <a:t>    </a:t>
            </a:r>
            <a:r>
              <a:rPr lang="tr-TR" sz="4000" b="1" dirty="0" smtClean="0"/>
              <a:t>AKTİF                     =</a:t>
            </a:r>
          </a:p>
          <a:p>
            <a:r>
              <a:rPr lang="tr-TR" b="1" dirty="0" smtClean="0">
                <a:solidFill>
                  <a:srgbClr val="C00000"/>
                </a:solidFill>
              </a:rPr>
              <a:t>DÖNEN VARLIKLAR (100-199)</a:t>
            </a:r>
          </a:p>
          <a:p>
            <a:r>
              <a:rPr lang="tr-TR" b="1" dirty="0" smtClean="0">
                <a:solidFill>
                  <a:srgbClr val="C00000"/>
                </a:solidFill>
              </a:rPr>
              <a:t>DURAN </a:t>
            </a:r>
            <a:r>
              <a:rPr lang="tr-TR" b="1" dirty="0">
                <a:solidFill>
                  <a:srgbClr val="C00000"/>
                </a:solidFill>
              </a:rPr>
              <a:t>VARLIKLAR (</a:t>
            </a:r>
            <a:r>
              <a:rPr lang="tr-TR" b="1" dirty="0" smtClean="0">
                <a:solidFill>
                  <a:srgbClr val="C00000"/>
                </a:solidFill>
              </a:rPr>
              <a:t>220-299</a:t>
            </a:r>
            <a:r>
              <a:rPr lang="tr-TR" b="1" dirty="0">
                <a:solidFill>
                  <a:srgbClr val="C00000"/>
                </a:solidFill>
              </a:rPr>
              <a:t>)</a:t>
            </a:r>
          </a:p>
          <a:p>
            <a:endParaRPr lang="tr-TR" dirty="0"/>
          </a:p>
        </p:txBody>
      </p:sp>
      <p:sp>
        <p:nvSpPr>
          <p:cNvPr id="4" name="İçerik Yer Tutucusu 3"/>
          <p:cNvSpPr>
            <a:spLocks noGrp="1"/>
          </p:cNvSpPr>
          <p:nvPr>
            <p:ph sz="quarter" idx="14"/>
          </p:nvPr>
        </p:nvSpPr>
        <p:spPr>
          <a:xfrm>
            <a:off x="4499992" y="2636912"/>
            <a:ext cx="4536504" cy="3447288"/>
          </a:xfrm>
        </p:spPr>
        <p:txBody>
          <a:bodyPr/>
          <a:lstStyle/>
          <a:p>
            <a:pPr marL="0" indent="0">
              <a:buNone/>
            </a:pPr>
            <a:r>
              <a:rPr lang="tr-TR" dirty="0" smtClean="0"/>
              <a:t>    </a:t>
            </a:r>
            <a:r>
              <a:rPr lang="tr-TR" sz="4000" b="1" dirty="0" smtClean="0"/>
              <a:t>PASİF</a:t>
            </a:r>
          </a:p>
          <a:p>
            <a:r>
              <a:rPr lang="tr-TR" b="1" dirty="0">
                <a:solidFill>
                  <a:schemeClr val="accent3">
                    <a:lumMod val="50000"/>
                  </a:schemeClr>
                </a:solidFill>
              </a:rPr>
              <a:t>KISA VADELİ YABANCI KAYNAKLAR (300-399)</a:t>
            </a:r>
          </a:p>
          <a:p>
            <a:r>
              <a:rPr lang="tr-TR" b="1" dirty="0">
                <a:solidFill>
                  <a:schemeClr val="accent3">
                    <a:lumMod val="50000"/>
                  </a:schemeClr>
                </a:solidFill>
              </a:rPr>
              <a:t>UZUN VADELİ YABANCI KAYNAKLAR (400-499)</a:t>
            </a:r>
          </a:p>
          <a:p>
            <a:r>
              <a:rPr lang="tr-TR" b="1" dirty="0">
                <a:solidFill>
                  <a:schemeClr val="accent3">
                    <a:lumMod val="50000"/>
                  </a:schemeClr>
                </a:solidFill>
              </a:rPr>
              <a:t>ÖZKAYNAKLAR (500-591)</a:t>
            </a:r>
          </a:p>
          <a:p>
            <a:endParaRPr lang="tr-TR" dirty="0"/>
          </a:p>
        </p:txBody>
      </p:sp>
    </p:spTree>
    <p:extLst>
      <p:ext uri="{BB962C8B-B14F-4D97-AF65-F5344CB8AC3E}">
        <p14:creationId xmlns:p14="http://schemas.microsoft.com/office/powerpoint/2010/main" val="2032288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8" y="209550"/>
            <a:ext cx="7286625" cy="643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70354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988" y="209550"/>
            <a:ext cx="7820025" cy="643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63109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844824"/>
            <a:ext cx="8496943" cy="4392488"/>
          </a:xfrm>
        </p:spPr>
        <p:txBody>
          <a:bodyPr>
            <a:noAutofit/>
          </a:bodyPr>
          <a:lstStyle/>
          <a:p>
            <a:r>
              <a:rPr lang="tr-TR" sz="2800" b="1" dirty="0"/>
              <a:t>İşletmenin belirli bir andaki finansal durumu gösteren tablodur</a:t>
            </a:r>
            <a:r>
              <a:rPr lang="tr-TR" sz="2800" b="1" dirty="0" smtClean="0"/>
              <a:t>.</a:t>
            </a:r>
            <a:r>
              <a:rPr lang="tr-TR" sz="2800" b="1" dirty="0"/>
              <a:t> Geleceğe yönelik değildir. Statiktir.</a:t>
            </a:r>
            <a:endParaRPr lang="tr-TR" sz="2800" b="1" dirty="0" smtClean="0"/>
          </a:p>
          <a:p>
            <a:r>
              <a:rPr lang="tr-TR" sz="2800" b="1" dirty="0"/>
              <a:t>Aktif tarafında işletmenin sahip olduğu varlıklar, pasif tarafında ise işletmenin kaynakları, diğer bir ifade ile borçları bulunur</a:t>
            </a:r>
            <a:r>
              <a:rPr lang="tr-TR" sz="2800" b="1" dirty="0" smtClean="0"/>
              <a:t>.</a:t>
            </a:r>
          </a:p>
          <a:p>
            <a:r>
              <a:rPr lang="tr-TR" sz="2800" b="1" dirty="0"/>
              <a:t>Bilanço her zaman aktif ve pasif eşitliğine dayanır. Bu eşitlik bozulduğu zaman hata düzeltilene kadar bilanço geçersizdir</a:t>
            </a:r>
            <a:r>
              <a:rPr lang="tr-TR" sz="2800" b="1" dirty="0" smtClean="0"/>
              <a:t>.</a:t>
            </a:r>
          </a:p>
        </p:txBody>
      </p:sp>
      <p:sp>
        <p:nvSpPr>
          <p:cNvPr id="3" name="Başlık 2"/>
          <p:cNvSpPr>
            <a:spLocks noGrp="1"/>
          </p:cNvSpPr>
          <p:nvPr>
            <p:ph type="title"/>
          </p:nvPr>
        </p:nvSpPr>
        <p:spPr/>
        <p:txBody>
          <a:bodyPr/>
          <a:lstStyle/>
          <a:p>
            <a:r>
              <a:rPr lang="tr-TR" b="1" u="sng" dirty="0">
                <a:solidFill>
                  <a:schemeClr val="bg1"/>
                </a:solidFill>
              </a:rPr>
              <a:t>BİLANÇO NEDİR, NE İŞE YARAR?</a:t>
            </a:r>
            <a:endParaRPr lang="tr-TR" dirty="0"/>
          </a:p>
        </p:txBody>
      </p:sp>
    </p:spTree>
    <p:extLst>
      <p:ext uri="{BB962C8B-B14F-4D97-AF65-F5344CB8AC3E}">
        <p14:creationId xmlns:p14="http://schemas.microsoft.com/office/powerpoint/2010/main" val="38538919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348880"/>
            <a:ext cx="8424935" cy="3777283"/>
          </a:xfrm>
        </p:spPr>
        <p:txBody>
          <a:bodyPr>
            <a:normAutofit lnSpcReduction="10000"/>
          </a:bodyPr>
          <a:lstStyle/>
          <a:p>
            <a:pPr marL="0" indent="0">
              <a:buNone/>
            </a:pPr>
            <a:r>
              <a:rPr lang="tr-TR" sz="2800" b="1" u="sng" dirty="0" smtClean="0"/>
              <a:t>DÖNEN VARLIKLAR</a:t>
            </a:r>
          </a:p>
          <a:p>
            <a:pPr marL="0" indent="0">
              <a:buNone/>
            </a:pPr>
            <a:r>
              <a:rPr lang="tr-TR" sz="2800" b="1" dirty="0" smtClean="0"/>
              <a:t>İşletmenin, parayla ifade edilebilen sahip olduğu değerlerin izlendiği hesaplardır.</a:t>
            </a:r>
          </a:p>
          <a:p>
            <a:pPr marL="0" indent="0">
              <a:buNone/>
            </a:pPr>
            <a:r>
              <a:rPr lang="tr-TR" sz="2800" b="1" dirty="0" smtClean="0"/>
              <a:t>Bir faaliyet döneminde edinilen ve faydaları aynı dönemde sona eren varlıklardır. Hepsi hesap olarak 1 ile başlar.</a:t>
            </a:r>
          </a:p>
          <a:p>
            <a:pPr marL="0" indent="0">
              <a:buNone/>
            </a:pPr>
            <a:r>
              <a:rPr lang="tr-TR" sz="2800" b="1" dirty="0" smtClean="0"/>
              <a:t>(min. 1 gün ile max.1 yıl içinde paraya çevrilebilir)</a:t>
            </a:r>
          </a:p>
          <a:p>
            <a:pPr marL="0" indent="0">
              <a:buNone/>
            </a:pPr>
            <a:r>
              <a:rPr lang="tr-TR" sz="2800" b="1" dirty="0" smtClean="0"/>
              <a:t>.</a:t>
            </a:r>
          </a:p>
          <a:p>
            <a:pPr marL="0" indent="0">
              <a:buNone/>
            </a:pPr>
            <a:endParaRPr lang="tr-TR" dirty="0" smtClean="0"/>
          </a:p>
          <a:p>
            <a:pPr marL="0" indent="0">
              <a:buNone/>
            </a:pPr>
            <a:endParaRPr lang="tr-TR" dirty="0"/>
          </a:p>
        </p:txBody>
      </p:sp>
      <p:sp>
        <p:nvSpPr>
          <p:cNvPr id="3" name="Başlık 2"/>
          <p:cNvSpPr>
            <a:spLocks noGrp="1"/>
          </p:cNvSpPr>
          <p:nvPr>
            <p:ph type="title"/>
          </p:nvPr>
        </p:nvSpPr>
        <p:spPr/>
        <p:txBody>
          <a:bodyPr/>
          <a:lstStyle/>
          <a:p>
            <a:r>
              <a:rPr lang="tr-TR" b="1" dirty="0" smtClean="0"/>
              <a:t>VARLIK HESAPLARI</a:t>
            </a:r>
            <a:endParaRPr lang="tr-TR" b="1" dirty="0"/>
          </a:p>
        </p:txBody>
      </p:sp>
    </p:spTree>
    <p:extLst>
      <p:ext uri="{BB962C8B-B14F-4D97-AF65-F5344CB8AC3E}">
        <p14:creationId xmlns:p14="http://schemas.microsoft.com/office/powerpoint/2010/main" val="4451463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492896"/>
            <a:ext cx="8640960" cy="3450696"/>
          </a:xfrm>
        </p:spPr>
        <p:txBody>
          <a:bodyPr>
            <a:normAutofit fontScale="92500"/>
          </a:bodyPr>
          <a:lstStyle/>
          <a:p>
            <a:pPr marL="0" indent="0" fontAlgn="t">
              <a:buNone/>
            </a:pPr>
            <a:r>
              <a:rPr lang="tr-TR" sz="2800" b="1" u="sng" dirty="0">
                <a:solidFill>
                  <a:srgbClr val="C00000"/>
                </a:solidFill>
              </a:rPr>
              <a:t>Aynı Günde Aynı Kişi ve Kurumlarla Yapılan İşlemler:</a:t>
            </a:r>
            <a:br>
              <a:rPr lang="tr-TR" sz="2800" b="1" u="sng" dirty="0">
                <a:solidFill>
                  <a:srgbClr val="C00000"/>
                </a:solidFill>
              </a:rPr>
            </a:br>
            <a:endParaRPr lang="tr-TR" sz="2800" b="1" u="sng" dirty="0" smtClean="0">
              <a:solidFill>
                <a:srgbClr val="C00000"/>
              </a:solidFill>
            </a:endParaRPr>
          </a:p>
          <a:p>
            <a:pPr marL="0" indent="0" fontAlgn="t">
              <a:buNone/>
            </a:pPr>
            <a:r>
              <a:rPr lang="tr-TR" sz="2800" b="1" dirty="0" smtClean="0"/>
              <a:t>Aynı </a:t>
            </a:r>
            <a:r>
              <a:rPr lang="tr-TR" sz="2800" b="1" dirty="0"/>
              <a:t>günde aynı kişi veya kurumlarla yapılan işlemlerin toplam tutarının 7.000 TL’yi aşması durumunda, işlemlerin her biri işlem bazında belirlenen haddin altında kalsa bile, aştığı işlemden itibaren işleme konu tahsilat ve ödemelerin de aracı finansal kurumlar aracılığıyla yapılması zorunludur.</a:t>
            </a:r>
            <a:br>
              <a:rPr lang="tr-TR" sz="2800" b="1" dirty="0"/>
            </a:br>
            <a:r>
              <a:rPr lang="tr-TR" sz="2800" b="1" dirty="0"/>
              <a:t> </a:t>
            </a:r>
          </a:p>
          <a:p>
            <a:endParaRPr lang="tr-TR" dirty="0"/>
          </a:p>
        </p:txBody>
      </p:sp>
      <p:sp>
        <p:nvSpPr>
          <p:cNvPr id="3" name="Başlık 2"/>
          <p:cNvSpPr>
            <a:spLocks noGrp="1"/>
          </p:cNvSpPr>
          <p:nvPr>
            <p:ph type="title"/>
          </p:nvPr>
        </p:nvSpPr>
        <p:spPr>
          <a:xfrm>
            <a:off x="323528" y="548680"/>
            <a:ext cx="8568952" cy="1252728"/>
          </a:xfrm>
        </p:spPr>
        <p:txBody>
          <a:bodyPr>
            <a:noAutofit/>
          </a:bodyPr>
          <a:lstStyle/>
          <a:p>
            <a:r>
              <a:rPr lang="tr-TR" b="1" dirty="0">
                <a:solidFill>
                  <a:srgbClr val="C00000"/>
                </a:solidFill>
              </a:rPr>
              <a:t>ÖNEMLİ NOTLAR !!</a:t>
            </a:r>
          </a:p>
        </p:txBody>
      </p:sp>
    </p:spTree>
    <p:extLst>
      <p:ext uri="{BB962C8B-B14F-4D97-AF65-F5344CB8AC3E}">
        <p14:creationId xmlns:p14="http://schemas.microsoft.com/office/powerpoint/2010/main" val="38585238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675467"/>
            <a:ext cx="8424935" cy="3450696"/>
          </a:xfrm>
        </p:spPr>
        <p:txBody>
          <a:bodyPr>
            <a:normAutofit lnSpcReduction="10000"/>
          </a:bodyPr>
          <a:lstStyle/>
          <a:p>
            <a:pPr marL="0" indent="0" fontAlgn="t">
              <a:buNone/>
            </a:pPr>
            <a:r>
              <a:rPr lang="tr-TR" sz="2800" b="1" dirty="0">
                <a:solidFill>
                  <a:srgbClr val="C00000"/>
                </a:solidFill>
              </a:rPr>
              <a:t>Kısım </a:t>
            </a:r>
            <a:r>
              <a:rPr lang="tr-TR" sz="2800" b="1" dirty="0" err="1">
                <a:solidFill>
                  <a:srgbClr val="C00000"/>
                </a:solidFill>
              </a:rPr>
              <a:t>kısım</a:t>
            </a:r>
            <a:r>
              <a:rPr lang="tr-TR" sz="2800" b="1" dirty="0">
                <a:solidFill>
                  <a:srgbClr val="C00000"/>
                </a:solidFill>
              </a:rPr>
              <a:t> yapılan </a:t>
            </a:r>
            <a:r>
              <a:rPr lang="tr-TR" sz="2800" b="1" u="sng" dirty="0">
                <a:solidFill>
                  <a:srgbClr val="C00000"/>
                </a:solidFill>
              </a:rPr>
              <a:t>Tahsilat ve Ödemeler</a:t>
            </a:r>
            <a:r>
              <a:rPr lang="tr-TR" sz="2800" b="1" dirty="0">
                <a:solidFill>
                  <a:srgbClr val="C00000"/>
                </a:solidFill>
              </a:rPr>
              <a:t>:</a:t>
            </a:r>
            <a:r>
              <a:rPr lang="tr-TR" sz="2800" dirty="0">
                <a:solidFill>
                  <a:srgbClr val="C00000"/>
                </a:solidFill>
              </a:rPr>
              <a:t/>
            </a:r>
            <a:br>
              <a:rPr lang="tr-TR" sz="2800" dirty="0">
                <a:solidFill>
                  <a:srgbClr val="C00000"/>
                </a:solidFill>
              </a:rPr>
            </a:br>
            <a:endParaRPr lang="tr-TR" sz="2800" b="1" dirty="0" smtClean="0"/>
          </a:p>
          <a:p>
            <a:pPr marL="0" indent="0" fontAlgn="t">
              <a:buNone/>
            </a:pPr>
            <a:r>
              <a:rPr lang="tr-TR" sz="2800" b="1" dirty="0" smtClean="0"/>
              <a:t>Tahsilat </a:t>
            </a:r>
            <a:r>
              <a:rPr lang="tr-TR" sz="2800" b="1" dirty="0"/>
              <a:t>ve ödemeye konu işlem tutarının tevsik zorunluluğu kapsamında 7.000 TL’yi aşması halinde, bedelin farklı tarihlerde kısım </a:t>
            </a:r>
            <a:r>
              <a:rPr lang="tr-TR" sz="2800" b="1" dirty="0" err="1"/>
              <a:t>kısım</a:t>
            </a:r>
            <a:r>
              <a:rPr lang="tr-TR" sz="2800" b="1" dirty="0"/>
              <a:t> ödenmesinde işlemin toplam tutarı dikkate alınacak ve her bir tahsilat ve ödeme, tevsik zorunluluğu kapsamında aracı finansal kurumlar kanalıyla gerçekleştirilecektir.</a:t>
            </a:r>
          </a:p>
          <a:p>
            <a:endParaRPr lang="tr-TR" sz="2800" dirty="0"/>
          </a:p>
        </p:txBody>
      </p:sp>
      <p:sp>
        <p:nvSpPr>
          <p:cNvPr id="3" name="Başlık 2"/>
          <p:cNvSpPr>
            <a:spLocks noGrp="1"/>
          </p:cNvSpPr>
          <p:nvPr>
            <p:ph type="title"/>
          </p:nvPr>
        </p:nvSpPr>
        <p:spPr>
          <a:xfrm>
            <a:off x="395536" y="836712"/>
            <a:ext cx="8229600" cy="1252728"/>
          </a:xfrm>
        </p:spPr>
        <p:txBody>
          <a:bodyPr>
            <a:normAutofit/>
          </a:bodyPr>
          <a:lstStyle/>
          <a:p>
            <a:r>
              <a:rPr lang="tr-TR" sz="4000" b="1" dirty="0">
                <a:solidFill>
                  <a:srgbClr val="C00000"/>
                </a:solidFill>
              </a:rPr>
              <a:t>ÖNEMLİ NOTLAR !!</a:t>
            </a:r>
            <a:endParaRPr lang="tr-TR" sz="4000" dirty="0">
              <a:solidFill>
                <a:srgbClr val="C00000"/>
              </a:solidFill>
            </a:endParaRPr>
          </a:p>
        </p:txBody>
      </p:sp>
    </p:spTree>
    <p:extLst>
      <p:ext uri="{BB962C8B-B14F-4D97-AF65-F5344CB8AC3E}">
        <p14:creationId xmlns:p14="http://schemas.microsoft.com/office/powerpoint/2010/main" val="368574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a:t>3- KİMLER ZORUNLULUK KAPSAMINDADIR?</a:t>
            </a:r>
            <a:r>
              <a:rPr lang="tr-TR" dirty="0"/>
              <a:t/>
            </a:r>
            <a:br>
              <a:rPr lang="tr-TR" dirty="0"/>
            </a:br>
            <a:r>
              <a:rPr lang="tr-TR" dirty="0"/>
              <a:t>Fatura almak zorunda olan birinci ve ikinci sınıf tüccarlar, serbest meslek erbabı, kazançları basit usulde tespit olunan tüccarlar, defter tutmak mecburiyetinde olan çiftçiler ve vergiden muaf esnaf bu uygulamaya tabiidir.</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651958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708920"/>
            <a:ext cx="7772400" cy="2116832"/>
          </a:xfrm>
        </p:spPr>
        <p:txBody>
          <a:bodyPr>
            <a:noAutofit/>
          </a:bodyPr>
          <a:lstStyle/>
          <a:p>
            <a:r>
              <a:rPr lang="tr-TR" sz="5400" b="1" dirty="0" smtClean="0">
                <a:solidFill>
                  <a:srgbClr val="C00000"/>
                </a:solidFill>
              </a:rPr>
              <a:t>FİNANSÇI OLMAYANLAR İÇİN </a:t>
            </a:r>
            <a:br>
              <a:rPr lang="tr-TR" sz="5400" b="1" dirty="0" smtClean="0">
                <a:solidFill>
                  <a:srgbClr val="C00000"/>
                </a:solidFill>
              </a:rPr>
            </a:br>
            <a:r>
              <a:rPr lang="tr-TR" sz="5400" b="1" dirty="0" smtClean="0">
                <a:solidFill>
                  <a:srgbClr val="C00000"/>
                </a:solidFill>
              </a:rPr>
              <a:t>FİNANSAL OKUR YAZARLIK</a:t>
            </a:r>
            <a:endParaRPr lang="tr-TR" sz="5400" b="1" dirty="0">
              <a:solidFill>
                <a:srgbClr val="C00000"/>
              </a:solidFill>
            </a:endParaRP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6351635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484784"/>
            <a:ext cx="8568951" cy="5184576"/>
          </a:xfrm>
        </p:spPr>
        <p:txBody>
          <a:bodyPr>
            <a:normAutofit fontScale="62500" lnSpcReduction="20000"/>
          </a:bodyPr>
          <a:lstStyle/>
          <a:p>
            <a:r>
              <a:rPr lang="tr-TR" sz="3600" b="1" dirty="0"/>
              <a:t>4- HANGİ ÖDEMELER-TAHSİLATLAR BANKADAN YAPILMAK ZORUNDADIR?</a:t>
            </a:r>
            <a:r>
              <a:rPr lang="tr-TR" sz="3600" dirty="0"/>
              <a:t/>
            </a:r>
            <a:br>
              <a:rPr lang="tr-TR" sz="3600" dirty="0"/>
            </a:br>
            <a:r>
              <a:rPr lang="tr-TR" sz="3600" dirty="0"/>
              <a:t>Zorunluluk kapsamında olanların, kendi aralarında ve zorunluluk kapsamında olmayanlarla yapacakları,</a:t>
            </a:r>
            <a:br>
              <a:rPr lang="tr-TR" sz="3600" dirty="0"/>
            </a:br>
            <a:r>
              <a:rPr lang="tr-TR" sz="3600" b="1" dirty="0"/>
              <a:t>7.000 TL’yi</a:t>
            </a:r>
            <a:r>
              <a:rPr lang="tr-TR" sz="3600" dirty="0"/>
              <a:t> aşan tutardaki her türlü</a:t>
            </a:r>
            <a:r>
              <a:rPr lang="tr-TR" sz="3600" b="1" dirty="0"/>
              <a:t> tahsilat</a:t>
            </a:r>
            <a:r>
              <a:rPr lang="tr-TR" sz="3600" dirty="0"/>
              <a:t> ve </a:t>
            </a:r>
            <a:r>
              <a:rPr lang="tr-TR" sz="3600" b="1" dirty="0"/>
              <a:t>ödemelerini</a:t>
            </a:r>
            <a:r>
              <a:rPr lang="tr-TR" sz="3600" dirty="0"/>
              <a:t> aracı finansal kurumlar kanalıyla yapmaları ve bu tahsilat ve ödemeleri söz konusu kurumlarca düzenlenen belgeler ile tevsik etmeleri zorunludur.</a:t>
            </a:r>
            <a:br>
              <a:rPr lang="tr-TR" sz="3600" dirty="0"/>
            </a:br>
            <a:r>
              <a:rPr lang="tr-TR" sz="3600" b="1" dirty="0"/>
              <a:t>Bu kapsamda örneğin;</a:t>
            </a:r>
            <a:r>
              <a:rPr lang="tr-TR" sz="3600" dirty="0"/>
              <a:t/>
            </a:r>
            <a:br>
              <a:rPr lang="tr-TR" sz="3600" dirty="0"/>
            </a:br>
            <a:r>
              <a:rPr lang="tr-TR" sz="3600" dirty="0"/>
              <a:t>– Her türlü </a:t>
            </a:r>
            <a:r>
              <a:rPr lang="tr-TR" sz="3600" b="1" dirty="0"/>
              <a:t>mal teslimi</a:t>
            </a:r>
            <a:r>
              <a:rPr lang="tr-TR" sz="3600" dirty="0"/>
              <a:t> veya </a:t>
            </a:r>
            <a:r>
              <a:rPr lang="tr-TR" sz="3600" b="1" dirty="0"/>
              <a:t>hizmet ifasına</a:t>
            </a:r>
            <a:r>
              <a:rPr lang="tr-TR" sz="3600" dirty="0"/>
              <a:t> ilişkin </a:t>
            </a:r>
            <a:r>
              <a:rPr lang="tr-TR" sz="3600" b="1" dirty="0"/>
              <a:t>tahsilat</a:t>
            </a:r>
            <a:r>
              <a:rPr lang="tr-TR" sz="3600" dirty="0"/>
              <a:t> ve </a:t>
            </a:r>
            <a:r>
              <a:rPr lang="tr-TR" sz="3600" b="1" dirty="0"/>
              <a:t>ödemelerin</a:t>
            </a:r>
            <a:r>
              <a:rPr lang="tr-TR" sz="3600" dirty="0"/>
              <a:t>,</a:t>
            </a:r>
            <a:br>
              <a:rPr lang="tr-TR" sz="3600" dirty="0"/>
            </a:br>
            <a:r>
              <a:rPr lang="tr-TR" sz="3600" dirty="0"/>
              <a:t>– </a:t>
            </a:r>
            <a:r>
              <a:rPr lang="tr-TR" sz="3600" b="1" dirty="0"/>
              <a:t>Avans, depozito, pey akçesi</a:t>
            </a:r>
            <a:r>
              <a:rPr lang="tr-TR" sz="3600" dirty="0"/>
              <a:t> gibi suretlerle yapılacak </a:t>
            </a:r>
            <a:r>
              <a:rPr lang="tr-TR" sz="3600" b="1" dirty="0"/>
              <a:t>tahsilat</a:t>
            </a:r>
            <a:r>
              <a:rPr lang="tr-TR" sz="3600" dirty="0"/>
              <a:t> ve </a:t>
            </a:r>
            <a:r>
              <a:rPr lang="tr-TR" sz="3600" b="1" dirty="0"/>
              <a:t>ödemelerin,</a:t>
            </a:r>
            <a:r>
              <a:rPr lang="tr-TR" sz="3600" dirty="0"/>
              <a:t/>
            </a:r>
            <a:br>
              <a:rPr lang="tr-TR" sz="3600" dirty="0"/>
            </a:br>
            <a:r>
              <a:rPr lang="tr-TR" sz="3600" dirty="0"/>
              <a:t>– </a:t>
            </a:r>
            <a:r>
              <a:rPr lang="tr-TR" sz="3600" b="1" dirty="0"/>
              <a:t>İşletmelerin kendi ortakları</a:t>
            </a:r>
            <a:r>
              <a:rPr lang="tr-TR" sz="3600" dirty="0"/>
              <a:t> ve/veya diğer gerçek ve tüzel kişilerle yaptığı her türlü tahsilat ve ödemelerin belirlenen haddi aşması durumunda, aracı finansal kurumlar kanalıyla yapılması ve bu işlemlerin söz konusu kurumlarca düzenlenen belgeler ile ispat edilmesi zorunludur</a:t>
            </a:r>
            <a:r>
              <a:rPr lang="tr-TR" dirty="0"/>
              <a:t>.</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42138112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700808"/>
            <a:ext cx="8280919" cy="4680520"/>
          </a:xfrm>
        </p:spPr>
        <p:txBody>
          <a:bodyPr>
            <a:normAutofit/>
          </a:bodyPr>
          <a:lstStyle/>
          <a:p>
            <a:r>
              <a:rPr lang="tr-TR" b="1" dirty="0"/>
              <a:t>5- ÖDEMELERİ BİR KAÇ PARÇADA YAPARAK ZORUNLULUKTAN KURTULAMAZSINIZ!</a:t>
            </a:r>
            <a:r>
              <a:rPr lang="tr-TR" dirty="0"/>
              <a:t/>
            </a:r>
            <a:br>
              <a:rPr lang="tr-TR" dirty="0"/>
            </a:br>
            <a:r>
              <a:rPr lang="tr-TR" b="1" dirty="0"/>
              <a:t>Aynı Günde Aynı Kişi veya Kurumlarla Yapılan İşlemler</a:t>
            </a:r>
            <a:br>
              <a:rPr lang="tr-TR" b="1" dirty="0"/>
            </a:br>
            <a:r>
              <a:rPr lang="tr-TR" b="1" dirty="0"/>
              <a:t>Aynı günde aynı kişi veya kurumlarla yapılan işlemlerin toplam tutarının</a:t>
            </a:r>
            <a:r>
              <a:rPr lang="tr-TR" dirty="0"/>
              <a:t> </a:t>
            </a:r>
            <a:r>
              <a:rPr lang="tr-TR" b="1" dirty="0"/>
              <a:t>7.000 TL</a:t>
            </a:r>
            <a:r>
              <a:rPr lang="tr-TR" dirty="0"/>
              <a:t>’lik haddi aşması durumunda, İşlemlerin her biri işlem bazında belirlenen haddin altında kalsa bile, </a:t>
            </a:r>
            <a:r>
              <a:rPr lang="tr-TR" b="1" dirty="0"/>
              <a:t>aştığı işlemden itibaren</a:t>
            </a:r>
            <a:r>
              <a:rPr lang="tr-TR" dirty="0"/>
              <a:t> işleme konu tahsilat ve demelerin de aracı finansal kurumlar aracılığıyla yapılması zorunludur.</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5885446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556792"/>
            <a:ext cx="8352927" cy="4824536"/>
          </a:xfrm>
        </p:spPr>
        <p:txBody>
          <a:bodyPr>
            <a:normAutofit lnSpcReduction="10000"/>
          </a:bodyPr>
          <a:lstStyle/>
          <a:p>
            <a:r>
              <a:rPr lang="tr-TR" b="1" dirty="0"/>
              <a:t>7- TAPU İŞLEMLERİ ZORUNLULUĞA TABİ MİDİR?</a:t>
            </a:r>
            <a:r>
              <a:rPr lang="tr-TR" dirty="0"/>
              <a:t/>
            </a:r>
            <a:br>
              <a:rPr lang="tr-TR" dirty="0"/>
            </a:br>
            <a:r>
              <a:rPr lang="tr-TR" b="1" dirty="0" smtClean="0"/>
              <a:t>8- </a:t>
            </a:r>
            <a:r>
              <a:rPr lang="tr-TR" b="1" dirty="0"/>
              <a:t>NOTERLERDE YAPILAN İŞLEMLER ZORUNLULUĞA TABİ MİDİR?</a:t>
            </a:r>
            <a:r>
              <a:rPr lang="tr-TR" dirty="0"/>
              <a:t/>
            </a:r>
            <a:br>
              <a:rPr lang="tr-TR" dirty="0"/>
            </a:br>
            <a:r>
              <a:rPr lang="tr-TR" b="1" dirty="0" smtClean="0"/>
              <a:t>9- </a:t>
            </a:r>
            <a:r>
              <a:rPr lang="tr-TR" b="1" dirty="0"/>
              <a:t>DÖVİZ BÜROLARINDA YAPILAN İŞLEMLER ZORUNLULUĞA TABİ MİDİR?</a:t>
            </a:r>
            <a:r>
              <a:rPr lang="tr-TR" dirty="0"/>
              <a:t/>
            </a:r>
            <a:br>
              <a:rPr lang="tr-TR" dirty="0"/>
            </a:br>
            <a:r>
              <a:rPr lang="tr-TR" b="1" dirty="0"/>
              <a:t>10- PARÇA PARÇA YAPILAN ÖDEMELERDE UYGULAMA NASIL OLACAKTIR?</a:t>
            </a:r>
            <a:r>
              <a:rPr lang="tr-TR" dirty="0"/>
              <a:t> </a:t>
            </a:r>
            <a:br>
              <a:rPr lang="tr-TR" dirty="0"/>
            </a:br>
            <a:r>
              <a:rPr lang="tr-TR" dirty="0"/>
              <a:t>Tahsilat ve ödemeye konu işlem tutarının ibraz zorunluluğu kapsamında </a:t>
            </a:r>
            <a:r>
              <a:rPr lang="tr-TR" b="1" dirty="0"/>
              <a:t>7.000 TL</a:t>
            </a:r>
            <a:r>
              <a:rPr lang="tr-TR" dirty="0"/>
              <a:t>’lik haddi aşması halinde, bedelin farklı tarihlerde kısım </a:t>
            </a:r>
            <a:r>
              <a:rPr lang="tr-TR" dirty="0" err="1"/>
              <a:t>kısım</a:t>
            </a:r>
            <a:r>
              <a:rPr lang="tr-TR" dirty="0"/>
              <a:t> ödenmesinde işlemin toplam tutarı dikkate alınacak ve her bir tahsilat ve ödeme, tevsik zorunluluğu kapsamında aracı finansal kurumlar kanalıyla </a:t>
            </a:r>
            <a:r>
              <a:rPr lang="tr-TR" dirty="0" err="1" smtClean="0"/>
              <a:t>gerçekleştirilecektir.</a:t>
            </a:r>
            <a:r>
              <a:rPr lang="tr-TR" b="1" dirty="0" err="1" smtClean="0"/>
              <a:t>SÖZLEŞME</a:t>
            </a:r>
            <a:r>
              <a:rPr lang="tr-TR" b="1" dirty="0" smtClean="0"/>
              <a:t>-FATURA TUTARLARI</a:t>
            </a:r>
            <a:endParaRPr lang="tr-TR" b="1"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9692588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2060848"/>
            <a:ext cx="8784976" cy="4464496"/>
          </a:xfrm>
        </p:spPr>
        <p:txBody>
          <a:bodyPr>
            <a:normAutofit lnSpcReduction="10000"/>
          </a:bodyPr>
          <a:lstStyle/>
          <a:p>
            <a:pPr marL="0" indent="0">
              <a:buNone/>
            </a:pPr>
            <a:endParaRPr lang="tr-TR" b="1" dirty="0"/>
          </a:p>
          <a:p>
            <a:pPr marL="0" indent="0">
              <a:buNone/>
            </a:pPr>
            <a:r>
              <a:rPr lang="tr-TR" b="1" dirty="0" smtClean="0"/>
              <a:t>1-Kullanılan </a:t>
            </a:r>
            <a:r>
              <a:rPr lang="tr-TR" b="1" dirty="0"/>
              <a:t>kredi kartı ile, kesilen fatura aynı isme olmalı.</a:t>
            </a:r>
            <a:br>
              <a:rPr lang="tr-TR" b="1" dirty="0"/>
            </a:br>
            <a:r>
              <a:rPr lang="tr-TR" b="1" dirty="0"/>
              <a:t>2-Fatura başka isimde ise kredi kartı sahibinden bir talimat alınmalı.</a:t>
            </a:r>
            <a:br>
              <a:rPr lang="tr-TR" b="1" dirty="0"/>
            </a:br>
            <a:r>
              <a:rPr lang="tr-TR" b="1" dirty="0"/>
              <a:t>3-Satın alınma yapıldığı zaman cari hesap çalıştırılmalı önce 320 </a:t>
            </a:r>
            <a:r>
              <a:rPr lang="tr-TR" b="1" dirty="0" err="1"/>
              <a:t>alacaklanmalı</a:t>
            </a:r>
            <a:r>
              <a:rPr lang="tr-TR" b="1" dirty="0"/>
              <a:t/>
            </a:r>
            <a:br>
              <a:rPr lang="tr-TR" b="1" dirty="0"/>
            </a:br>
            <a:r>
              <a:rPr lang="tr-TR" b="1" dirty="0"/>
              <a:t>4-Kredi kart ile ödeme yapıldığı zaman 320 borçlanarak 300 hesap altında kredi kartları hesabı </a:t>
            </a:r>
            <a:r>
              <a:rPr lang="tr-TR" b="1" dirty="0" err="1"/>
              <a:t>alacaklanmalı</a:t>
            </a:r>
            <a:r>
              <a:rPr lang="tr-TR" b="1" dirty="0"/>
              <a:t> 300-- 001 xx bankası kredi kartı</a:t>
            </a:r>
            <a:br>
              <a:rPr lang="tr-TR" b="1" dirty="0"/>
            </a:br>
            <a:r>
              <a:rPr lang="tr-TR" b="1" dirty="0"/>
              <a:t>5-Ödeme yapıldığı zaman 300--001 xxx hesap borçlanarak 102/100 hesap </a:t>
            </a:r>
            <a:r>
              <a:rPr lang="tr-TR" b="1" dirty="0" err="1" smtClean="0"/>
              <a:t>alacaklandırılır</a:t>
            </a:r>
            <a:r>
              <a:rPr lang="tr-TR" b="1" dirty="0" smtClean="0"/>
              <a:t>.</a:t>
            </a:r>
            <a:r>
              <a:rPr lang="tr-TR" b="1" dirty="0"/>
              <a:t/>
            </a:r>
            <a:br>
              <a:rPr lang="tr-TR" b="1" dirty="0"/>
            </a:br>
            <a:r>
              <a:rPr lang="tr-TR" b="1" dirty="0"/>
              <a:t>6</a:t>
            </a:r>
            <a:r>
              <a:rPr lang="tr-TR" b="1" dirty="0" smtClean="0"/>
              <a:t>-Kredi </a:t>
            </a:r>
            <a:r>
              <a:rPr lang="tr-TR" b="1" dirty="0"/>
              <a:t>kartı firma ile ilgili ise ödenen </a:t>
            </a:r>
            <a:r>
              <a:rPr lang="tr-TR" b="1" dirty="0" smtClean="0"/>
              <a:t>faiz, </a:t>
            </a:r>
            <a:r>
              <a:rPr lang="tr-TR" b="1" dirty="0"/>
              <a:t>komisyon </a:t>
            </a:r>
            <a:r>
              <a:rPr lang="tr-TR" b="1" dirty="0" smtClean="0"/>
              <a:t>vb. </a:t>
            </a:r>
            <a:r>
              <a:rPr lang="tr-TR" b="1" dirty="0"/>
              <a:t>banka masrafları , </a:t>
            </a:r>
            <a:r>
              <a:rPr lang="tr-TR" b="1" dirty="0" smtClean="0"/>
              <a:t>finansman </a:t>
            </a:r>
            <a:r>
              <a:rPr lang="tr-TR" b="1" dirty="0"/>
              <a:t>gideri sayılmalıdır. (780) </a:t>
            </a:r>
          </a:p>
          <a:p>
            <a:pPr marL="0" indent="0">
              <a:buNone/>
            </a:pPr>
            <a:endParaRPr lang="tr-TR" dirty="0"/>
          </a:p>
        </p:txBody>
      </p:sp>
      <p:sp>
        <p:nvSpPr>
          <p:cNvPr id="3" name="Başlık 2"/>
          <p:cNvSpPr>
            <a:spLocks noGrp="1"/>
          </p:cNvSpPr>
          <p:nvPr>
            <p:ph type="title"/>
          </p:nvPr>
        </p:nvSpPr>
        <p:spPr>
          <a:xfrm>
            <a:off x="323528" y="548680"/>
            <a:ext cx="8363272" cy="1252728"/>
          </a:xfrm>
        </p:spPr>
        <p:txBody>
          <a:bodyPr>
            <a:noAutofit/>
          </a:bodyPr>
          <a:lstStyle/>
          <a:p>
            <a:pPr algn="l"/>
            <a:r>
              <a:rPr lang="tr-TR" sz="3200" b="1" dirty="0" smtClean="0">
                <a:solidFill>
                  <a:srgbClr val="C00000"/>
                </a:solidFill>
              </a:rPr>
              <a:t/>
            </a:r>
            <a:br>
              <a:rPr lang="tr-TR" sz="3200" b="1" dirty="0" smtClean="0">
                <a:solidFill>
                  <a:srgbClr val="C00000"/>
                </a:solidFill>
              </a:rPr>
            </a:br>
            <a:r>
              <a:rPr lang="tr-TR" sz="3200" b="1" dirty="0" smtClean="0">
                <a:solidFill>
                  <a:srgbClr val="C00000"/>
                </a:solidFill>
              </a:rPr>
              <a:t>Kredi </a:t>
            </a:r>
            <a:r>
              <a:rPr lang="tr-TR" sz="3200" b="1" dirty="0">
                <a:solidFill>
                  <a:srgbClr val="C00000"/>
                </a:solidFill>
              </a:rPr>
              <a:t>kartı ile mal alımında dikkat edilmesi gereken noktalar</a:t>
            </a:r>
            <a:r>
              <a:rPr lang="tr-TR" sz="3200" b="1" dirty="0" smtClean="0">
                <a:solidFill>
                  <a:srgbClr val="C00000"/>
                </a:solidFill>
              </a:rPr>
              <a:t>: !!!!!</a:t>
            </a:r>
            <a:r>
              <a:rPr lang="tr-TR" sz="3200" b="1" dirty="0">
                <a:solidFill>
                  <a:srgbClr val="C00000"/>
                </a:solidFill>
              </a:rPr>
              <a:t/>
            </a:r>
            <a:br>
              <a:rPr lang="tr-TR" sz="3200" b="1" dirty="0">
                <a:solidFill>
                  <a:srgbClr val="C00000"/>
                </a:solidFill>
              </a:rPr>
            </a:br>
            <a:endParaRPr lang="tr-TR" sz="3200" b="1" dirty="0">
              <a:solidFill>
                <a:srgbClr val="C00000"/>
              </a:solidFill>
            </a:endParaRPr>
          </a:p>
        </p:txBody>
      </p:sp>
    </p:spTree>
    <p:extLst>
      <p:ext uri="{BB962C8B-B14F-4D97-AF65-F5344CB8AC3E}">
        <p14:creationId xmlns:p14="http://schemas.microsoft.com/office/powerpoint/2010/main" val="12535568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a:t>Brüt Çalışma Sermayesi = DÖNEN </a:t>
            </a:r>
            <a:r>
              <a:rPr lang="tr-TR" b="1" dirty="0" smtClean="0"/>
              <a:t>VARLIKLAR</a:t>
            </a:r>
          </a:p>
          <a:p>
            <a:r>
              <a:rPr lang="tr-TR" b="1" dirty="0"/>
              <a:t>Net Çalışma Sermayesi = DÖNEN VARLIKLAR - KISA VADELİ YABANCI </a:t>
            </a:r>
            <a:r>
              <a:rPr lang="tr-TR" b="1" dirty="0" smtClean="0"/>
              <a:t>KAYNAKLAR</a:t>
            </a:r>
          </a:p>
          <a:p>
            <a:r>
              <a:rPr lang="tr-TR" b="1" dirty="0"/>
              <a:t>Devamlı Sermaye = UZUN VADELİ YABANCI KAYNAKLAR + ÖZ KAYNAKLAR </a:t>
            </a:r>
          </a:p>
        </p:txBody>
      </p:sp>
      <p:sp>
        <p:nvSpPr>
          <p:cNvPr id="3" name="Başlık 2"/>
          <p:cNvSpPr>
            <a:spLocks noGrp="1"/>
          </p:cNvSpPr>
          <p:nvPr>
            <p:ph type="title"/>
          </p:nvPr>
        </p:nvSpPr>
        <p:spPr/>
        <p:txBody>
          <a:bodyPr/>
          <a:lstStyle/>
          <a:p>
            <a:r>
              <a:rPr lang="tr-TR" b="1" dirty="0" smtClean="0">
                <a:solidFill>
                  <a:srgbClr val="C00000"/>
                </a:solidFill>
              </a:rPr>
              <a:t>BİLANÇO ANALİZİ</a:t>
            </a:r>
            <a:endParaRPr lang="tr-TR" b="1" dirty="0">
              <a:solidFill>
                <a:srgbClr val="C00000"/>
              </a:solidFill>
            </a:endParaRPr>
          </a:p>
        </p:txBody>
      </p:sp>
    </p:spTree>
    <p:extLst>
      <p:ext uri="{BB962C8B-B14F-4D97-AF65-F5344CB8AC3E}">
        <p14:creationId xmlns:p14="http://schemas.microsoft.com/office/powerpoint/2010/main" val="29891345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0" y="2420888"/>
            <a:ext cx="7992887" cy="3705275"/>
          </a:xfrm>
        </p:spPr>
        <p:txBody>
          <a:bodyPr/>
          <a:lstStyle/>
          <a:p>
            <a:r>
              <a:rPr lang="tr-TR" b="1" dirty="0" smtClean="0"/>
              <a:t>KÂRLI </a:t>
            </a:r>
            <a:r>
              <a:rPr lang="tr-TR" b="1" dirty="0"/>
              <a:t>ÜRÜNLERİ AYIRT ETMEK İÇİN</a:t>
            </a:r>
          </a:p>
          <a:p>
            <a:r>
              <a:rPr lang="tr-TR" b="1" dirty="0"/>
              <a:t>BAŞABAŞ NOKTASINI BELİRLEMEK İÇİN</a:t>
            </a:r>
          </a:p>
          <a:p>
            <a:r>
              <a:rPr lang="tr-TR" b="1" dirty="0"/>
              <a:t>FARKLI SEÇENEKLERİ KIYASLAMAK İÇİN</a:t>
            </a:r>
          </a:p>
          <a:p>
            <a:r>
              <a:rPr lang="tr-TR" b="1" dirty="0"/>
              <a:t>MALİYET AZALTMA FIRSATLARINI GÖRMEK İÇİN</a:t>
            </a:r>
          </a:p>
          <a:p>
            <a:r>
              <a:rPr lang="tr-TR" b="1" dirty="0"/>
              <a:t>GERÇEKÇİ BİR PLAN YAPABİLMEK İÇİN</a:t>
            </a:r>
          </a:p>
          <a:p>
            <a:r>
              <a:rPr lang="tr-TR" b="1" dirty="0"/>
              <a:t>STRATEJİK KARAR SÜRECİNİ GELİŞTİRMEK </a:t>
            </a:r>
            <a:r>
              <a:rPr lang="tr-TR" b="1" dirty="0" smtClean="0"/>
              <a:t>İÇİN</a:t>
            </a:r>
            <a:endParaRPr lang="tr-TR" b="1" dirty="0"/>
          </a:p>
          <a:p>
            <a:endParaRPr lang="tr-TR" dirty="0"/>
          </a:p>
        </p:txBody>
      </p:sp>
      <p:sp>
        <p:nvSpPr>
          <p:cNvPr id="3" name="Başlık 2"/>
          <p:cNvSpPr>
            <a:spLocks noGrp="1"/>
          </p:cNvSpPr>
          <p:nvPr>
            <p:ph type="title"/>
          </p:nvPr>
        </p:nvSpPr>
        <p:spPr/>
        <p:txBody>
          <a:bodyPr>
            <a:normAutofit fontScale="90000"/>
          </a:bodyPr>
          <a:lstStyle/>
          <a:p>
            <a:r>
              <a:rPr lang="tr-TR" sz="3600" b="1" dirty="0">
                <a:solidFill>
                  <a:srgbClr val="C00000"/>
                </a:solidFill>
              </a:rPr>
              <a:t>GERÇEK MALİYETİ BİLMEK NEDEN ÖNEMLİ</a:t>
            </a:r>
            <a:r>
              <a:rPr lang="tr-TR" dirty="0">
                <a:solidFill>
                  <a:srgbClr val="C00000"/>
                </a:solidFill>
              </a:rPr>
              <a:t>?</a:t>
            </a:r>
            <a:br>
              <a:rPr lang="tr-TR" dirty="0">
                <a:solidFill>
                  <a:srgbClr val="C00000"/>
                </a:solidFill>
              </a:rPr>
            </a:br>
            <a:endParaRPr lang="tr-TR" dirty="0">
              <a:solidFill>
                <a:srgbClr val="C00000"/>
              </a:solidFill>
            </a:endParaRPr>
          </a:p>
        </p:txBody>
      </p:sp>
    </p:spTree>
    <p:extLst>
      <p:ext uri="{BB962C8B-B14F-4D97-AF65-F5344CB8AC3E}">
        <p14:creationId xmlns:p14="http://schemas.microsoft.com/office/powerpoint/2010/main" val="33849757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060848"/>
            <a:ext cx="8352927" cy="4065315"/>
          </a:xfrm>
        </p:spPr>
        <p:txBody>
          <a:bodyPr/>
          <a:lstStyle/>
          <a:p>
            <a:endParaRPr lang="tr-TR" dirty="0"/>
          </a:p>
          <a:p>
            <a:r>
              <a:rPr lang="tr-TR" b="1" dirty="0"/>
              <a:t>ÜRÜN TEKNİK OLARAK BAŞARILI</a:t>
            </a:r>
          </a:p>
          <a:p>
            <a:r>
              <a:rPr lang="tr-TR" b="1" dirty="0"/>
              <a:t>ZAMANINDA TESLİM</a:t>
            </a:r>
          </a:p>
          <a:p>
            <a:r>
              <a:rPr lang="tr-TR" b="1" dirty="0"/>
              <a:t>MEMNUN MÜŞTERİ</a:t>
            </a:r>
          </a:p>
          <a:p>
            <a:r>
              <a:rPr lang="tr-TR" b="1" dirty="0"/>
              <a:t>VERİMLİLİK SEKTÖR ORTALAMASINDA</a:t>
            </a:r>
          </a:p>
          <a:p>
            <a:r>
              <a:rPr lang="tr-TR" b="1" dirty="0"/>
              <a:t>KURULUŞU İZLEYEN YILLARDA BAŞARILI BÜYÜME</a:t>
            </a:r>
          </a:p>
          <a:p>
            <a:r>
              <a:rPr lang="tr-TR" b="1" dirty="0"/>
              <a:t>SONRAKİ DÖNEMLERDE YETERSİZ KARLILIK DÜZEYİ </a:t>
            </a:r>
          </a:p>
          <a:p>
            <a:endParaRPr lang="tr-TR" b="1" dirty="0"/>
          </a:p>
        </p:txBody>
      </p:sp>
      <p:sp>
        <p:nvSpPr>
          <p:cNvPr id="3" name="Başlık 2"/>
          <p:cNvSpPr>
            <a:spLocks noGrp="1"/>
          </p:cNvSpPr>
          <p:nvPr>
            <p:ph type="title"/>
          </p:nvPr>
        </p:nvSpPr>
        <p:spPr/>
        <p:txBody>
          <a:bodyPr/>
          <a:lstStyle/>
          <a:p>
            <a:r>
              <a:rPr lang="tr-TR" b="1" dirty="0">
                <a:solidFill>
                  <a:srgbClr val="C00000"/>
                </a:solidFill>
              </a:rPr>
              <a:t>KOBİLERDE GENEL DURUM</a:t>
            </a:r>
          </a:p>
        </p:txBody>
      </p:sp>
    </p:spTree>
    <p:extLst>
      <p:ext uri="{BB962C8B-B14F-4D97-AF65-F5344CB8AC3E}">
        <p14:creationId xmlns:p14="http://schemas.microsoft.com/office/powerpoint/2010/main" val="11032163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348880"/>
            <a:ext cx="8424935" cy="3777283"/>
          </a:xfrm>
        </p:spPr>
        <p:txBody>
          <a:bodyPr/>
          <a:lstStyle/>
          <a:p>
            <a:endParaRPr lang="tr-TR" dirty="0"/>
          </a:p>
          <a:p>
            <a:r>
              <a:rPr lang="tr-TR" b="1" dirty="0"/>
              <a:t>SATIŞ HACMİ YETERSİZ, KÂRLILIĞIMIZ BU NEDENLE DÜŞÜK</a:t>
            </a:r>
          </a:p>
          <a:p>
            <a:r>
              <a:rPr lang="tr-TR" b="1" dirty="0"/>
              <a:t>ZOR GÜNLER GEÇİRİYORUZ KRİZ NEDENİ İLE PİYASA KÖTÜ.</a:t>
            </a:r>
          </a:p>
          <a:p>
            <a:r>
              <a:rPr lang="tr-TR" b="1" dirty="0"/>
              <a:t>PİYASADA ÇOK DÜŞÜK FİYATTAN TEKLİF VERİYORLAR </a:t>
            </a:r>
          </a:p>
          <a:p>
            <a:endParaRPr lang="tr-TR" b="1" dirty="0"/>
          </a:p>
        </p:txBody>
      </p:sp>
      <p:sp>
        <p:nvSpPr>
          <p:cNvPr id="3" name="Başlık 2"/>
          <p:cNvSpPr>
            <a:spLocks noGrp="1"/>
          </p:cNvSpPr>
          <p:nvPr>
            <p:ph type="title"/>
          </p:nvPr>
        </p:nvSpPr>
        <p:spPr/>
        <p:txBody>
          <a:bodyPr/>
          <a:lstStyle/>
          <a:p>
            <a:r>
              <a:rPr lang="tr-TR" b="1" dirty="0">
                <a:solidFill>
                  <a:srgbClr val="C00000"/>
                </a:solidFill>
              </a:rPr>
              <a:t>GENEL </a:t>
            </a:r>
            <a:r>
              <a:rPr lang="tr-TR" b="1" dirty="0" smtClean="0">
                <a:solidFill>
                  <a:srgbClr val="C00000"/>
                </a:solidFill>
              </a:rPr>
              <a:t>KANI</a:t>
            </a:r>
            <a:endParaRPr lang="tr-TR" b="1" dirty="0">
              <a:solidFill>
                <a:srgbClr val="C00000"/>
              </a:solidFill>
            </a:endParaRPr>
          </a:p>
        </p:txBody>
      </p:sp>
    </p:spTree>
    <p:extLst>
      <p:ext uri="{BB962C8B-B14F-4D97-AF65-F5344CB8AC3E}">
        <p14:creationId xmlns:p14="http://schemas.microsoft.com/office/powerpoint/2010/main" val="38240796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132856"/>
            <a:ext cx="8352927" cy="3993307"/>
          </a:xfrm>
        </p:spPr>
        <p:txBody>
          <a:bodyPr/>
          <a:lstStyle/>
          <a:p>
            <a:endParaRPr lang="tr-TR" dirty="0"/>
          </a:p>
          <a:p>
            <a:r>
              <a:rPr lang="tr-TR" b="1" dirty="0"/>
              <a:t>SATIŞ HACMİNDEKİ ARTIŞ KARLILIĞI ARTIRMIYOR</a:t>
            </a:r>
          </a:p>
          <a:p>
            <a:r>
              <a:rPr lang="tr-TR" b="1" dirty="0"/>
              <a:t>BAZI ÜRÜNLER KÂRLI AMA DİĞERLERİ ZARARA NEDEN OLUYOR </a:t>
            </a:r>
          </a:p>
          <a:p>
            <a:r>
              <a:rPr lang="tr-TR" b="1" dirty="0"/>
              <a:t>ÇOK SAYIDA SAVURGANLIK KAYNAĞI VAR</a:t>
            </a:r>
          </a:p>
          <a:p>
            <a:r>
              <a:rPr lang="tr-TR" b="1" dirty="0"/>
              <a:t>KİMSE NEREDE KAR, NEREDE ZARAR EDİLDİĞİNİ KESTİREMİYOR </a:t>
            </a:r>
          </a:p>
          <a:p>
            <a:endParaRPr lang="tr-TR" dirty="0"/>
          </a:p>
        </p:txBody>
      </p:sp>
      <p:sp>
        <p:nvSpPr>
          <p:cNvPr id="3" name="Başlık 2"/>
          <p:cNvSpPr>
            <a:spLocks noGrp="1"/>
          </p:cNvSpPr>
          <p:nvPr>
            <p:ph type="title"/>
          </p:nvPr>
        </p:nvSpPr>
        <p:spPr/>
        <p:txBody>
          <a:bodyPr/>
          <a:lstStyle/>
          <a:p>
            <a:r>
              <a:rPr lang="tr-TR" b="1" dirty="0">
                <a:solidFill>
                  <a:srgbClr val="C00000"/>
                </a:solidFill>
              </a:rPr>
              <a:t>GERÇEKLER</a:t>
            </a:r>
          </a:p>
        </p:txBody>
      </p:sp>
    </p:spTree>
    <p:extLst>
      <p:ext uri="{BB962C8B-B14F-4D97-AF65-F5344CB8AC3E}">
        <p14:creationId xmlns:p14="http://schemas.microsoft.com/office/powerpoint/2010/main" val="42359785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916832"/>
            <a:ext cx="8496943" cy="4209331"/>
          </a:xfrm>
        </p:spPr>
        <p:txBody>
          <a:bodyPr>
            <a:normAutofit/>
          </a:bodyPr>
          <a:lstStyle/>
          <a:p>
            <a:pPr marL="0" indent="0" algn="ctr">
              <a:buNone/>
            </a:pPr>
            <a:r>
              <a:rPr lang="tr-TR" sz="3600" b="1" dirty="0"/>
              <a:t>PAZAR FİYATINI BELİRLEYEN TEMEL </a:t>
            </a:r>
            <a:r>
              <a:rPr lang="tr-TR" sz="3600" b="1" dirty="0" smtClean="0"/>
              <a:t>FAKTÖRLER</a:t>
            </a:r>
          </a:p>
          <a:p>
            <a:pPr marL="0" indent="0" algn="ctr">
              <a:buNone/>
            </a:pPr>
            <a:r>
              <a:rPr lang="tr-TR" sz="3600" b="1" dirty="0" smtClean="0"/>
              <a:t>????</a:t>
            </a:r>
            <a:endParaRPr lang="tr-TR" sz="3600" dirty="0"/>
          </a:p>
        </p:txBody>
      </p:sp>
      <p:sp>
        <p:nvSpPr>
          <p:cNvPr id="3" name="Başlık 2"/>
          <p:cNvSpPr>
            <a:spLocks noGrp="1"/>
          </p:cNvSpPr>
          <p:nvPr>
            <p:ph type="title"/>
          </p:nvPr>
        </p:nvSpPr>
        <p:spPr>
          <a:xfrm flipV="1">
            <a:off x="457200" y="-171400"/>
            <a:ext cx="8229600" cy="509728"/>
          </a:xfrm>
        </p:spPr>
        <p:txBody>
          <a:bodyPr>
            <a:normAutofit fontScale="90000"/>
          </a:bodyPr>
          <a:lstStyle/>
          <a:p>
            <a:endParaRPr lang="tr-TR" sz="3200" b="1" dirty="0"/>
          </a:p>
        </p:txBody>
      </p:sp>
    </p:spTree>
    <p:extLst>
      <p:ext uri="{BB962C8B-B14F-4D97-AF65-F5344CB8AC3E}">
        <p14:creationId xmlns:p14="http://schemas.microsoft.com/office/powerpoint/2010/main" val="4281848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b="1" dirty="0" smtClean="0">
                <a:solidFill>
                  <a:schemeClr val="bg1"/>
                </a:solidFill>
              </a:rPr>
              <a:t>ŞİRKETİNİZ VE DAHİL OLDUĞU SEKTÖR</a:t>
            </a:r>
            <a:br>
              <a:rPr lang="tr-TR" b="1" dirty="0" smtClean="0">
                <a:solidFill>
                  <a:schemeClr val="bg1"/>
                </a:solidFill>
              </a:rPr>
            </a:br>
            <a:endParaRPr lang="tr-TR" b="1" dirty="0">
              <a:solidFill>
                <a:schemeClr val="bg1"/>
              </a:solidFill>
            </a:endParaRPr>
          </a:p>
        </p:txBody>
      </p:sp>
      <p:sp>
        <p:nvSpPr>
          <p:cNvPr id="3" name="Metin Yer Tutucusu 2"/>
          <p:cNvSpPr>
            <a:spLocks noGrp="1"/>
          </p:cNvSpPr>
          <p:nvPr>
            <p:ph type="body" idx="1"/>
          </p:nvPr>
        </p:nvSpPr>
        <p:spPr/>
        <p:txBody>
          <a:bodyPr>
            <a:normAutofit/>
          </a:bodyPr>
          <a:lstStyle/>
          <a:p>
            <a:r>
              <a:rPr lang="tr-TR" sz="3600" b="1" u="sng" dirty="0" smtClean="0">
                <a:solidFill>
                  <a:srgbClr val="C00000"/>
                </a:solidFill>
              </a:rPr>
              <a:t>SİSTEM YAKLAŞIMI</a:t>
            </a:r>
            <a:endParaRPr lang="tr-TR" sz="3600" b="1" u="sng" dirty="0">
              <a:solidFill>
                <a:srgbClr val="C00000"/>
              </a:solidFill>
            </a:endParaRPr>
          </a:p>
        </p:txBody>
      </p:sp>
    </p:spTree>
    <p:extLst>
      <p:ext uri="{BB962C8B-B14F-4D97-AF65-F5344CB8AC3E}">
        <p14:creationId xmlns:p14="http://schemas.microsoft.com/office/powerpoint/2010/main" val="9184989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a:p>
            <a:r>
              <a:rPr lang="tr-TR" sz="2800" b="1" dirty="0"/>
              <a:t>RAKİPLER</a:t>
            </a:r>
          </a:p>
          <a:p>
            <a:r>
              <a:rPr lang="tr-TR" sz="2800" b="1" dirty="0"/>
              <a:t>MÜŞTERİ DEĞERİ</a:t>
            </a:r>
          </a:p>
          <a:p>
            <a:endParaRPr lang="tr-TR" dirty="0"/>
          </a:p>
        </p:txBody>
      </p:sp>
      <p:sp>
        <p:nvSpPr>
          <p:cNvPr id="3" name="Başlık 2"/>
          <p:cNvSpPr>
            <a:spLocks noGrp="1"/>
          </p:cNvSpPr>
          <p:nvPr>
            <p:ph type="title"/>
          </p:nvPr>
        </p:nvSpPr>
        <p:spPr>
          <a:xfrm>
            <a:off x="395536" y="476672"/>
            <a:ext cx="8229600" cy="1252728"/>
          </a:xfrm>
        </p:spPr>
        <p:txBody>
          <a:bodyPr>
            <a:noAutofit/>
          </a:bodyPr>
          <a:lstStyle/>
          <a:p>
            <a:r>
              <a:rPr lang="tr-TR" sz="3200" b="1" dirty="0" smtClean="0"/>
              <a:t/>
            </a:r>
            <a:br>
              <a:rPr lang="tr-TR" sz="3200" b="1" dirty="0" smtClean="0"/>
            </a:br>
            <a:r>
              <a:rPr lang="tr-TR" sz="3200" b="1" dirty="0" smtClean="0">
                <a:solidFill>
                  <a:srgbClr val="C00000"/>
                </a:solidFill>
              </a:rPr>
              <a:t>PAZAR </a:t>
            </a:r>
            <a:r>
              <a:rPr lang="tr-TR" sz="3200" b="1" dirty="0">
                <a:solidFill>
                  <a:srgbClr val="C00000"/>
                </a:solidFill>
              </a:rPr>
              <a:t>FİYATINI BELİRLEYEN TEMEL FAKTÖRLER</a:t>
            </a:r>
            <a:br>
              <a:rPr lang="tr-TR" sz="3200" b="1" dirty="0">
                <a:solidFill>
                  <a:srgbClr val="C00000"/>
                </a:solidFill>
              </a:rPr>
            </a:br>
            <a:endParaRPr lang="tr-TR" sz="3200" dirty="0">
              <a:solidFill>
                <a:srgbClr val="C00000"/>
              </a:solidFill>
            </a:endParaRPr>
          </a:p>
        </p:txBody>
      </p:sp>
    </p:spTree>
    <p:extLst>
      <p:ext uri="{BB962C8B-B14F-4D97-AF65-F5344CB8AC3E}">
        <p14:creationId xmlns:p14="http://schemas.microsoft.com/office/powerpoint/2010/main" val="29742758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smtClean="0"/>
              <a:t>Sabit Maliyetler</a:t>
            </a:r>
          </a:p>
          <a:p>
            <a:r>
              <a:rPr lang="tr-TR" b="1" dirty="0" smtClean="0"/>
              <a:t>Değişken Maliyetler</a:t>
            </a:r>
          </a:p>
          <a:p>
            <a:r>
              <a:rPr lang="tr-TR" b="1" dirty="0" smtClean="0"/>
              <a:t>Karma Maliyetler (yarı değişken maliyetler)</a:t>
            </a:r>
            <a:endParaRPr lang="tr-TR" b="1" dirty="0"/>
          </a:p>
        </p:txBody>
      </p:sp>
      <p:sp>
        <p:nvSpPr>
          <p:cNvPr id="3" name="Başlık 2"/>
          <p:cNvSpPr>
            <a:spLocks noGrp="1"/>
          </p:cNvSpPr>
          <p:nvPr>
            <p:ph type="title"/>
          </p:nvPr>
        </p:nvSpPr>
        <p:spPr/>
        <p:txBody>
          <a:bodyPr/>
          <a:lstStyle/>
          <a:p>
            <a:r>
              <a:rPr lang="tr-TR" b="1" dirty="0" smtClean="0">
                <a:solidFill>
                  <a:srgbClr val="C00000"/>
                </a:solidFill>
              </a:rPr>
              <a:t>MALİYET TÜRLERİ</a:t>
            </a:r>
            <a:endParaRPr lang="tr-TR" b="1" dirty="0">
              <a:solidFill>
                <a:srgbClr val="C00000"/>
              </a:solidFill>
            </a:endParaRPr>
          </a:p>
        </p:txBody>
      </p:sp>
    </p:spTree>
    <p:extLst>
      <p:ext uri="{BB962C8B-B14F-4D97-AF65-F5344CB8AC3E}">
        <p14:creationId xmlns:p14="http://schemas.microsoft.com/office/powerpoint/2010/main" val="32213838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2800" b="1" dirty="0"/>
              <a:t>Direkt İlk Madde Ve Malzeme </a:t>
            </a:r>
            <a:r>
              <a:rPr lang="tr-TR" sz="2800" b="1" dirty="0" smtClean="0"/>
              <a:t>Gideri</a:t>
            </a:r>
          </a:p>
          <a:p>
            <a:r>
              <a:rPr lang="tr-TR" sz="2800" b="1" dirty="0"/>
              <a:t>Direkt İşçilik </a:t>
            </a:r>
            <a:r>
              <a:rPr lang="tr-TR" sz="2800" b="1" dirty="0" smtClean="0"/>
              <a:t>Gideri</a:t>
            </a:r>
          </a:p>
          <a:p>
            <a:r>
              <a:rPr lang="tr-TR" sz="2800" b="1" dirty="0"/>
              <a:t>Genel Üretim </a:t>
            </a:r>
            <a:r>
              <a:rPr lang="tr-TR" sz="2800" b="1" dirty="0" smtClean="0"/>
              <a:t>Gideri</a:t>
            </a:r>
          </a:p>
          <a:p>
            <a:r>
              <a:rPr lang="tr-TR" sz="2800" b="1" dirty="0" smtClean="0"/>
              <a:t>Genel Yönetim giderleri</a:t>
            </a:r>
          </a:p>
          <a:p>
            <a:pPr marL="0" indent="0">
              <a:buNone/>
            </a:pPr>
            <a:endParaRPr lang="tr-TR" dirty="0"/>
          </a:p>
        </p:txBody>
      </p:sp>
      <p:sp>
        <p:nvSpPr>
          <p:cNvPr id="3" name="Başlık 2"/>
          <p:cNvSpPr>
            <a:spLocks noGrp="1"/>
          </p:cNvSpPr>
          <p:nvPr>
            <p:ph type="title"/>
          </p:nvPr>
        </p:nvSpPr>
        <p:spPr/>
        <p:txBody>
          <a:bodyPr/>
          <a:lstStyle/>
          <a:p>
            <a:r>
              <a:rPr lang="tr-TR" b="1" dirty="0" smtClean="0">
                <a:solidFill>
                  <a:srgbClr val="C00000"/>
                </a:solidFill>
              </a:rPr>
              <a:t>MALİYET UNSURLARI</a:t>
            </a:r>
            <a:endParaRPr lang="tr-TR" b="1" dirty="0">
              <a:solidFill>
                <a:srgbClr val="C00000"/>
              </a:solidFill>
            </a:endParaRPr>
          </a:p>
        </p:txBody>
      </p:sp>
    </p:spTree>
    <p:extLst>
      <p:ext uri="{BB962C8B-B14F-4D97-AF65-F5344CB8AC3E}">
        <p14:creationId xmlns:p14="http://schemas.microsoft.com/office/powerpoint/2010/main" val="3102980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a:p>
            <a:r>
              <a:rPr lang="tr-TR" b="1" dirty="0"/>
              <a:t>SATIŞ BÜTÇESİ</a:t>
            </a:r>
          </a:p>
          <a:p>
            <a:r>
              <a:rPr lang="tr-TR" b="1" dirty="0"/>
              <a:t>STOKLAR VE MALZEME İHTİYAÇ PLANLAMASI</a:t>
            </a:r>
          </a:p>
          <a:p>
            <a:r>
              <a:rPr lang="tr-TR" b="1" dirty="0"/>
              <a:t>MALZEME, İŞGÜCÜ VE GENEL GİDERLER BÜTÇESİ</a:t>
            </a:r>
          </a:p>
          <a:p>
            <a:r>
              <a:rPr lang="tr-TR" b="1" dirty="0"/>
              <a:t>PAZARLAMA VE İDARİ GİDERLER BÜTÇESİ</a:t>
            </a:r>
          </a:p>
          <a:p>
            <a:r>
              <a:rPr lang="tr-TR" b="1" dirty="0"/>
              <a:t>DİĞER GELİR, GİDER VE VERGİ KESTİRİMLERİ</a:t>
            </a:r>
          </a:p>
          <a:p>
            <a:endParaRPr lang="tr-TR" dirty="0"/>
          </a:p>
        </p:txBody>
      </p:sp>
      <p:sp>
        <p:nvSpPr>
          <p:cNvPr id="3" name="Başlık 2"/>
          <p:cNvSpPr>
            <a:spLocks noGrp="1"/>
          </p:cNvSpPr>
          <p:nvPr>
            <p:ph type="title"/>
          </p:nvPr>
        </p:nvSpPr>
        <p:spPr/>
        <p:txBody>
          <a:bodyPr/>
          <a:lstStyle/>
          <a:p>
            <a:r>
              <a:rPr lang="tr-TR" b="1" dirty="0">
                <a:solidFill>
                  <a:srgbClr val="C00000"/>
                </a:solidFill>
              </a:rPr>
              <a:t>BÜTÇELEME</a:t>
            </a:r>
          </a:p>
        </p:txBody>
      </p:sp>
    </p:spTree>
    <p:extLst>
      <p:ext uri="{BB962C8B-B14F-4D97-AF65-F5344CB8AC3E}">
        <p14:creationId xmlns:p14="http://schemas.microsoft.com/office/powerpoint/2010/main" val="33208269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348880"/>
            <a:ext cx="8280920" cy="3450696"/>
          </a:xfrm>
        </p:spPr>
        <p:txBody>
          <a:bodyPr/>
          <a:lstStyle/>
          <a:p>
            <a:endParaRPr lang="tr-TR" dirty="0"/>
          </a:p>
          <a:p>
            <a:r>
              <a:rPr lang="tr-TR" b="1" dirty="0"/>
              <a:t>Maliyet düşürme “mamullerin kalitesini bozmaksızın, işletmenin elindeki kaynakların en rasyonel kullanımı sayesinde işletme maliyetini oluşturan kalemlerden, hangilerinin ne düzeye kadar azaltılabileceğinin araştırılması ve amaç olarak belirlenecek maliyeti ya da maliyetleri, en uygun yollarla, olabildiğince düşük düzeyde saptayabilmektir” </a:t>
            </a:r>
          </a:p>
          <a:p>
            <a:endParaRPr lang="tr-TR" dirty="0"/>
          </a:p>
        </p:txBody>
      </p:sp>
      <p:sp>
        <p:nvSpPr>
          <p:cNvPr id="3" name="Başlık 2"/>
          <p:cNvSpPr>
            <a:spLocks noGrp="1"/>
          </p:cNvSpPr>
          <p:nvPr>
            <p:ph type="title"/>
          </p:nvPr>
        </p:nvSpPr>
        <p:spPr/>
        <p:txBody>
          <a:bodyPr/>
          <a:lstStyle/>
          <a:p>
            <a:r>
              <a:rPr lang="tr-TR" b="1" dirty="0">
                <a:solidFill>
                  <a:srgbClr val="C00000"/>
                </a:solidFill>
              </a:rPr>
              <a:t>MALİYET DÜŞÜRME</a:t>
            </a:r>
          </a:p>
        </p:txBody>
      </p:sp>
    </p:spTree>
    <p:extLst>
      <p:ext uri="{BB962C8B-B14F-4D97-AF65-F5344CB8AC3E}">
        <p14:creationId xmlns:p14="http://schemas.microsoft.com/office/powerpoint/2010/main" val="14225316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916832"/>
            <a:ext cx="8424935" cy="4209331"/>
          </a:xfrm>
        </p:spPr>
        <p:txBody>
          <a:bodyPr/>
          <a:lstStyle/>
          <a:p>
            <a:endParaRPr lang="tr-TR" dirty="0"/>
          </a:p>
          <a:p>
            <a:pPr marL="0" indent="0">
              <a:buNone/>
            </a:pPr>
            <a:r>
              <a:rPr lang="tr-TR" b="1" dirty="0"/>
              <a:t>Geleneksel maliyet düşürme programlarında maliyetlerin kısa sürede ve ivedilikle düşürülmesi amaçlanmakta ve bu amaç da genellikle başarılmaktadır. </a:t>
            </a:r>
            <a:r>
              <a:rPr lang="tr-TR" b="1" dirty="0" smtClean="0"/>
              <a:t>Direk olarak işçilikleri hedef alır, periyodik, kısa dönemli, kapsamı sınırlıdır.</a:t>
            </a:r>
            <a:endParaRPr lang="tr-TR" b="1" dirty="0"/>
          </a:p>
          <a:p>
            <a:r>
              <a:rPr lang="tr-TR" b="1" dirty="0" smtClean="0"/>
              <a:t>İşçilik</a:t>
            </a:r>
          </a:p>
          <a:p>
            <a:r>
              <a:rPr lang="tr-TR" b="1" dirty="0" smtClean="0"/>
              <a:t>İlk Madde Malzeme</a:t>
            </a:r>
          </a:p>
          <a:p>
            <a:r>
              <a:rPr lang="tr-TR" b="1" dirty="0" smtClean="0"/>
              <a:t>Genel Üretim Giderleri</a:t>
            </a:r>
            <a:endParaRPr lang="tr-TR" b="1" dirty="0"/>
          </a:p>
        </p:txBody>
      </p:sp>
      <p:sp>
        <p:nvSpPr>
          <p:cNvPr id="3" name="Başlık 2"/>
          <p:cNvSpPr>
            <a:spLocks noGrp="1"/>
          </p:cNvSpPr>
          <p:nvPr>
            <p:ph type="title"/>
          </p:nvPr>
        </p:nvSpPr>
        <p:spPr/>
        <p:txBody>
          <a:bodyPr>
            <a:normAutofit/>
          </a:bodyPr>
          <a:lstStyle/>
          <a:p>
            <a:r>
              <a:rPr lang="tr-TR" sz="3200" b="1" dirty="0">
                <a:solidFill>
                  <a:srgbClr val="C00000"/>
                </a:solidFill>
              </a:rPr>
              <a:t>GELENEKSEL MALİYET DÜŞÜRME TEKNİKLERİ</a:t>
            </a:r>
          </a:p>
        </p:txBody>
      </p:sp>
    </p:spTree>
    <p:extLst>
      <p:ext uri="{BB962C8B-B14F-4D97-AF65-F5344CB8AC3E}">
        <p14:creationId xmlns:p14="http://schemas.microsoft.com/office/powerpoint/2010/main" val="4035957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3568" y="2060848"/>
            <a:ext cx="7128792" cy="4104456"/>
          </a:xfrm>
        </p:spPr>
        <p:txBody>
          <a:bodyPr>
            <a:normAutofit/>
          </a:bodyPr>
          <a:lstStyle/>
          <a:p>
            <a:endParaRPr lang="tr-TR" dirty="0"/>
          </a:p>
          <a:p>
            <a:r>
              <a:rPr lang="tr-TR" b="1" dirty="0"/>
              <a:t>1.FAZLA ÜRETİM</a:t>
            </a:r>
          </a:p>
          <a:p>
            <a:r>
              <a:rPr lang="tr-TR" b="1" dirty="0"/>
              <a:t>2.ENVANTER STOK</a:t>
            </a:r>
          </a:p>
          <a:p>
            <a:r>
              <a:rPr lang="tr-TR" b="1" dirty="0"/>
              <a:t>3.NAKLİYE</a:t>
            </a:r>
          </a:p>
          <a:p>
            <a:r>
              <a:rPr lang="tr-TR" b="1" dirty="0"/>
              <a:t>4.BEKLEME</a:t>
            </a:r>
          </a:p>
          <a:p>
            <a:r>
              <a:rPr lang="tr-TR" b="1" dirty="0"/>
              <a:t>5.HAREKET</a:t>
            </a:r>
          </a:p>
          <a:p>
            <a:r>
              <a:rPr lang="tr-TR" b="1" dirty="0"/>
              <a:t>6.AŞIRI İŞLEM</a:t>
            </a:r>
          </a:p>
          <a:p>
            <a:r>
              <a:rPr lang="tr-TR" b="1" dirty="0" smtClean="0"/>
              <a:t>7.TAMİR</a:t>
            </a:r>
            <a:endParaRPr lang="tr-TR" b="1" dirty="0"/>
          </a:p>
          <a:p>
            <a:r>
              <a:rPr lang="tr-TR" b="1" dirty="0"/>
              <a:t>8.GİZLİ İŞSİZLİK </a:t>
            </a:r>
          </a:p>
          <a:p>
            <a:endParaRPr lang="tr-TR" b="1" dirty="0"/>
          </a:p>
        </p:txBody>
      </p:sp>
      <p:sp>
        <p:nvSpPr>
          <p:cNvPr id="3" name="Başlık 2"/>
          <p:cNvSpPr>
            <a:spLocks noGrp="1"/>
          </p:cNvSpPr>
          <p:nvPr>
            <p:ph type="title"/>
          </p:nvPr>
        </p:nvSpPr>
        <p:spPr/>
        <p:txBody>
          <a:bodyPr/>
          <a:lstStyle/>
          <a:p>
            <a:r>
              <a:rPr lang="tr-TR" b="1" dirty="0" smtClean="0">
                <a:solidFill>
                  <a:srgbClr val="C00000"/>
                </a:solidFill>
              </a:rPr>
              <a:t>SAVURGANLIK</a:t>
            </a:r>
            <a:endParaRPr lang="tr-TR" b="1" dirty="0">
              <a:solidFill>
                <a:srgbClr val="C00000"/>
              </a:solidFill>
            </a:endParaRPr>
          </a:p>
        </p:txBody>
      </p:sp>
    </p:spTree>
    <p:extLst>
      <p:ext uri="{BB962C8B-B14F-4D97-AF65-F5344CB8AC3E}">
        <p14:creationId xmlns:p14="http://schemas.microsoft.com/office/powerpoint/2010/main" val="195004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1844824"/>
            <a:ext cx="8424935" cy="4065315"/>
          </a:xfrm>
        </p:spPr>
        <p:txBody>
          <a:bodyPr>
            <a:normAutofit lnSpcReduction="10000"/>
          </a:bodyPr>
          <a:lstStyle/>
          <a:p>
            <a:endParaRPr lang="tr-TR" dirty="0"/>
          </a:p>
          <a:p>
            <a:pPr marL="0" indent="0">
              <a:buNone/>
            </a:pPr>
            <a:r>
              <a:rPr lang="tr-TR" b="1" dirty="0" smtClean="0"/>
              <a:t>Toplam </a:t>
            </a:r>
            <a:r>
              <a:rPr lang="tr-TR" b="1" dirty="0"/>
              <a:t>Kalite; iş kalitesi, hizmet kalitesi, iletişim kalitesi, süreç kalitesi; işçiler, mühendisler, değişik yönetim basamağındaki insanların kalitesi; işletmenin kalitesi ve amaçların kalitesini ve bunların yükseltilmesini kapsar. Bu anlayışa göre kalite sonradan ölçülerek temin edilmez, </a:t>
            </a:r>
            <a:r>
              <a:rPr lang="tr-TR" sz="3600" b="1" u="sng" dirty="0"/>
              <a:t>süreçte ve üretim sırasında </a:t>
            </a:r>
            <a:r>
              <a:rPr lang="tr-TR" b="1" dirty="0" smtClean="0"/>
              <a:t>oluşturulur. </a:t>
            </a:r>
            <a:endParaRPr lang="tr-TR" b="1" dirty="0"/>
          </a:p>
          <a:p>
            <a:pPr marL="0" indent="0">
              <a:buNone/>
            </a:pPr>
            <a:r>
              <a:rPr lang="tr-TR" b="1" dirty="0" smtClean="0"/>
              <a:t>Hataların </a:t>
            </a:r>
            <a:r>
              <a:rPr lang="tr-TR" b="1" dirty="0"/>
              <a:t>önlenmesi ile kayıplar azalır, fire, ıskarta ve ikinci kalite ürün, gereksiz stoklar, zaman kayıpları gibi tüm olumsuzluklar ortadan kalkar, böylece üretim maliyeti </a:t>
            </a:r>
            <a:r>
              <a:rPr lang="tr-TR" b="1" dirty="0" smtClean="0"/>
              <a:t>azalır.</a:t>
            </a:r>
            <a:endParaRPr lang="tr-TR" b="1" dirty="0"/>
          </a:p>
        </p:txBody>
      </p:sp>
      <p:sp>
        <p:nvSpPr>
          <p:cNvPr id="3" name="Başlık 2"/>
          <p:cNvSpPr>
            <a:spLocks noGrp="1"/>
          </p:cNvSpPr>
          <p:nvPr>
            <p:ph type="title"/>
          </p:nvPr>
        </p:nvSpPr>
        <p:spPr/>
        <p:txBody>
          <a:bodyPr>
            <a:normAutofit/>
          </a:bodyPr>
          <a:lstStyle/>
          <a:p>
            <a:r>
              <a:rPr lang="tr-TR" sz="3200" b="1" dirty="0" smtClean="0">
                <a:solidFill>
                  <a:srgbClr val="C00000"/>
                </a:solidFill>
              </a:rPr>
              <a:t>TOPLAM KALİTE YAKLAŞIMI</a:t>
            </a:r>
            <a:endParaRPr lang="tr-TR" sz="3200" b="1" dirty="0">
              <a:solidFill>
                <a:srgbClr val="C00000"/>
              </a:solidFill>
            </a:endParaRPr>
          </a:p>
        </p:txBody>
      </p:sp>
    </p:spTree>
    <p:extLst>
      <p:ext uri="{BB962C8B-B14F-4D97-AF65-F5344CB8AC3E}">
        <p14:creationId xmlns:p14="http://schemas.microsoft.com/office/powerpoint/2010/main" val="24255766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1916832"/>
            <a:ext cx="8712968" cy="4536504"/>
          </a:xfrm>
        </p:spPr>
        <p:txBody>
          <a:bodyPr>
            <a:normAutofit/>
          </a:bodyPr>
          <a:lstStyle/>
          <a:p>
            <a:r>
              <a:rPr lang="tr-TR" b="1" dirty="0"/>
              <a:t>-Pazarlama faaliyetlerinde internet kullanımı, </a:t>
            </a:r>
          </a:p>
          <a:p>
            <a:r>
              <a:rPr lang="tr-TR" b="1" dirty="0"/>
              <a:t>-Stok yönetiminde tam zamanında üretim (JİT) yönteminden yararlanılması, </a:t>
            </a:r>
          </a:p>
          <a:p>
            <a:r>
              <a:rPr lang="tr-TR" b="1" dirty="0"/>
              <a:t>-Duran varlıkların satın alınması yerine finansal kiralama (leasing) yönteminin tercih edilmesi, </a:t>
            </a:r>
          </a:p>
          <a:p>
            <a:r>
              <a:rPr lang="tr-TR" b="1" dirty="0"/>
              <a:t>-İşletme süreçlerinde değişim mühendisliği uygulaması, </a:t>
            </a:r>
          </a:p>
          <a:p>
            <a:r>
              <a:rPr lang="tr-TR" b="1" dirty="0"/>
              <a:t>-Maliyet ve risk paylaşımı amacıyla stratejik ortaklıklar oluşturma, </a:t>
            </a:r>
          </a:p>
          <a:p>
            <a:r>
              <a:rPr lang="tr-TR" b="1" dirty="0"/>
              <a:t>-İşletmenin esas faaliyet dışındaki işlevlerin dışarıdan satın alınması (</a:t>
            </a:r>
            <a:r>
              <a:rPr lang="tr-TR" b="1" dirty="0" err="1"/>
              <a:t>outsourcing</a:t>
            </a:r>
            <a:r>
              <a:rPr lang="tr-TR" b="1" dirty="0"/>
              <a:t>), </a:t>
            </a:r>
          </a:p>
        </p:txBody>
      </p:sp>
      <p:sp>
        <p:nvSpPr>
          <p:cNvPr id="3" name="Başlık 2"/>
          <p:cNvSpPr>
            <a:spLocks noGrp="1"/>
          </p:cNvSpPr>
          <p:nvPr>
            <p:ph type="title"/>
          </p:nvPr>
        </p:nvSpPr>
        <p:spPr/>
        <p:txBody>
          <a:bodyPr/>
          <a:lstStyle/>
          <a:p>
            <a:r>
              <a:rPr lang="tr-TR" b="1" dirty="0">
                <a:solidFill>
                  <a:srgbClr val="C00000"/>
                </a:solidFill>
              </a:rPr>
              <a:t>ÖNERİLER</a:t>
            </a:r>
            <a:r>
              <a:rPr lang="tr-TR" dirty="0"/>
              <a:t> </a:t>
            </a:r>
          </a:p>
        </p:txBody>
      </p:sp>
    </p:spTree>
    <p:extLst>
      <p:ext uri="{BB962C8B-B14F-4D97-AF65-F5344CB8AC3E}">
        <p14:creationId xmlns:p14="http://schemas.microsoft.com/office/powerpoint/2010/main" val="6821322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420888"/>
            <a:ext cx="8208911" cy="3705275"/>
          </a:xfrm>
        </p:spPr>
        <p:txBody>
          <a:bodyPr>
            <a:normAutofit/>
          </a:bodyPr>
          <a:lstStyle/>
          <a:p>
            <a:r>
              <a:rPr lang="tr-TR" b="1" dirty="0"/>
              <a:t>-Üretimde girdi olarak kullanmak amacıyla daha ucuz malzeme ve parça satın alma, </a:t>
            </a:r>
          </a:p>
          <a:p>
            <a:r>
              <a:rPr lang="tr-TR" b="1" dirty="0"/>
              <a:t>-Kendi satış personelini artırma yerine perakendeci veya distribütörlerden yararlanma, </a:t>
            </a:r>
          </a:p>
          <a:p>
            <a:r>
              <a:rPr lang="tr-TR" b="1" dirty="0"/>
              <a:t>-Satılan ürünlerin daha uzun bir süre sonra müşteriye teslim edilmesi veya daha kısa sürede teslim </a:t>
            </a:r>
          </a:p>
          <a:p>
            <a:r>
              <a:rPr lang="tr-TR" b="1" dirty="0"/>
              <a:t>edildiğinde ek fiyat talep edilmesi, </a:t>
            </a:r>
          </a:p>
          <a:p>
            <a:r>
              <a:rPr lang="tr-TR" b="1" dirty="0"/>
              <a:t>-Tutundurma amacıyla daha ucuz veya daha az satış promosyon dağıtımı. </a:t>
            </a:r>
          </a:p>
          <a:p>
            <a:endParaRPr lang="tr-TR" dirty="0"/>
          </a:p>
        </p:txBody>
      </p:sp>
      <p:sp>
        <p:nvSpPr>
          <p:cNvPr id="3" name="Başlık 2"/>
          <p:cNvSpPr>
            <a:spLocks noGrp="1"/>
          </p:cNvSpPr>
          <p:nvPr>
            <p:ph type="title"/>
          </p:nvPr>
        </p:nvSpPr>
        <p:spPr/>
        <p:txBody>
          <a:bodyPr/>
          <a:lstStyle/>
          <a:p>
            <a:r>
              <a:rPr lang="tr-TR" b="1" dirty="0">
                <a:solidFill>
                  <a:srgbClr val="C00000"/>
                </a:solidFill>
              </a:rPr>
              <a:t>ÖNERİLER</a:t>
            </a:r>
            <a:r>
              <a:rPr lang="tr-TR" dirty="0"/>
              <a:t> </a:t>
            </a:r>
          </a:p>
        </p:txBody>
      </p:sp>
    </p:spTree>
    <p:extLst>
      <p:ext uri="{BB962C8B-B14F-4D97-AF65-F5344CB8AC3E}">
        <p14:creationId xmlns:p14="http://schemas.microsoft.com/office/powerpoint/2010/main" val="3417733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132856"/>
            <a:ext cx="8352927" cy="3450696"/>
          </a:xfrm>
        </p:spPr>
        <p:txBody>
          <a:bodyPr>
            <a:normAutofit lnSpcReduction="10000"/>
          </a:bodyPr>
          <a:lstStyle/>
          <a:p>
            <a:pPr marL="0" indent="0" algn="ctr">
              <a:buNone/>
            </a:pPr>
            <a:r>
              <a:rPr lang="tr-TR" sz="3200" b="1" dirty="0" smtClean="0"/>
              <a:t>Bir </a:t>
            </a:r>
            <a:r>
              <a:rPr lang="tr-TR" sz="3200" b="1" dirty="0"/>
              <a:t>veya daha çok amaca </a:t>
            </a:r>
            <a:endParaRPr lang="tr-TR" sz="3200" b="1" dirty="0" smtClean="0"/>
          </a:p>
          <a:p>
            <a:pPr marL="0" indent="0" algn="ctr">
              <a:buNone/>
            </a:pPr>
            <a:r>
              <a:rPr lang="tr-TR" sz="3200" b="1" dirty="0" smtClean="0"/>
              <a:t>veya </a:t>
            </a:r>
          </a:p>
          <a:p>
            <a:pPr marL="0" indent="0" algn="ctr">
              <a:buNone/>
            </a:pPr>
            <a:r>
              <a:rPr lang="tr-TR" sz="3200" b="1" dirty="0" smtClean="0"/>
              <a:t>sonuca </a:t>
            </a:r>
            <a:r>
              <a:rPr lang="tr-TR" sz="3200" b="1" dirty="0"/>
              <a:t>ulaşmak üzere </a:t>
            </a:r>
            <a:endParaRPr lang="tr-TR" sz="3200" b="1" dirty="0" smtClean="0"/>
          </a:p>
          <a:p>
            <a:pPr marL="0" indent="0" algn="ctr">
              <a:buNone/>
            </a:pPr>
            <a:r>
              <a:rPr lang="tr-TR" sz="3200" b="1" dirty="0" smtClean="0"/>
              <a:t>aralarında </a:t>
            </a:r>
            <a:r>
              <a:rPr lang="tr-TR" sz="3200" b="1" dirty="0"/>
              <a:t>ilişkiler olan </a:t>
            </a:r>
            <a:endParaRPr lang="tr-TR" sz="3200" b="1" dirty="0" smtClean="0"/>
          </a:p>
          <a:p>
            <a:pPr marL="0" indent="0" algn="ctr">
              <a:buNone/>
            </a:pPr>
            <a:r>
              <a:rPr lang="tr-TR" sz="3200" b="1" dirty="0" smtClean="0"/>
              <a:t>fiziksel </a:t>
            </a:r>
            <a:r>
              <a:rPr lang="tr-TR" sz="3200" b="1" dirty="0"/>
              <a:t>veya kavramsal, </a:t>
            </a:r>
            <a:endParaRPr lang="tr-TR" sz="3200" b="1" dirty="0" smtClean="0"/>
          </a:p>
          <a:p>
            <a:pPr marL="0" indent="0" algn="ctr">
              <a:buNone/>
            </a:pPr>
            <a:r>
              <a:rPr lang="tr-TR" sz="3200" b="1" dirty="0" smtClean="0"/>
              <a:t>birden </a:t>
            </a:r>
            <a:r>
              <a:rPr lang="tr-TR" sz="3200" b="1" dirty="0"/>
              <a:t>çok bileşenin oluşturduğu bütündür.</a:t>
            </a:r>
          </a:p>
        </p:txBody>
      </p:sp>
      <p:sp>
        <p:nvSpPr>
          <p:cNvPr id="3" name="Başlık 2"/>
          <p:cNvSpPr>
            <a:spLocks noGrp="1"/>
          </p:cNvSpPr>
          <p:nvPr>
            <p:ph type="title"/>
          </p:nvPr>
        </p:nvSpPr>
        <p:spPr/>
        <p:txBody>
          <a:bodyPr>
            <a:normAutofit/>
          </a:bodyPr>
          <a:lstStyle/>
          <a:p>
            <a:r>
              <a:rPr lang="tr-TR" sz="5400" b="1" dirty="0">
                <a:solidFill>
                  <a:srgbClr val="C00000"/>
                </a:solidFill>
              </a:rPr>
              <a:t>Sistem </a:t>
            </a:r>
            <a:r>
              <a:rPr lang="tr-TR" sz="5400" b="1" dirty="0" smtClean="0">
                <a:solidFill>
                  <a:srgbClr val="C00000"/>
                </a:solidFill>
              </a:rPr>
              <a:t>Nedir?</a:t>
            </a:r>
            <a:endParaRPr lang="tr-TR" sz="5400" b="1" dirty="0">
              <a:solidFill>
                <a:srgbClr val="C00000"/>
              </a:solidFill>
            </a:endParaRPr>
          </a:p>
        </p:txBody>
      </p:sp>
    </p:spTree>
    <p:extLst>
      <p:ext uri="{BB962C8B-B14F-4D97-AF65-F5344CB8AC3E}">
        <p14:creationId xmlns:p14="http://schemas.microsoft.com/office/powerpoint/2010/main" val="16562548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988840"/>
            <a:ext cx="8352927" cy="4137323"/>
          </a:xfrm>
        </p:spPr>
        <p:txBody>
          <a:bodyPr>
            <a:normAutofit/>
          </a:bodyPr>
          <a:lstStyle/>
          <a:p>
            <a:r>
              <a:rPr lang="tr-TR" sz="2800" b="1" dirty="0"/>
              <a:t>-Stokların kısa sürede satışa dönüştürülmesi, </a:t>
            </a:r>
          </a:p>
          <a:p>
            <a:r>
              <a:rPr lang="tr-TR" sz="2800" b="1" dirty="0"/>
              <a:t>-Alacakların ortalama tahsilat süresinin azaltılması, </a:t>
            </a:r>
          </a:p>
          <a:p>
            <a:r>
              <a:rPr lang="tr-TR" sz="2800" b="1" dirty="0"/>
              <a:t>-Sabit sermaye yatırımlarına göre daha fazla satış gerçekleştirilmesi. </a:t>
            </a:r>
          </a:p>
          <a:p>
            <a:r>
              <a:rPr lang="tr-TR" sz="2800" b="1" dirty="0"/>
              <a:t>Finansal verimliliğin artırılması amacıyla ayrıca şu çalışmalar yürütülebilir </a:t>
            </a:r>
          </a:p>
          <a:p>
            <a:r>
              <a:rPr lang="tr-TR" sz="2800" b="1" dirty="0"/>
              <a:t>-Pazarlama bölümünün çağdaş pazarlama tekniklerinden yararlanarak satışlarını artırması, </a:t>
            </a:r>
          </a:p>
        </p:txBody>
      </p:sp>
      <p:sp>
        <p:nvSpPr>
          <p:cNvPr id="3" name="Başlık 2"/>
          <p:cNvSpPr>
            <a:spLocks noGrp="1"/>
          </p:cNvSpPr>
          <p:nvPr>
            <p:ph type="title"/>
          </p:nvPr>
        </p:nvSpPr>
        <p:spPr/>
        <p:txBody>
          <a:bodyPr>
            <a:normAutofit/>
          </a:bodyPr>
          <a:lstStyle/>
          <a:p>
            <a:r>
              <a:rPr lang="tr-TR" sz="3600" b="1" dirty="0">
                <a:solidFill>
                  <a:srgbClr val="C00000"/>
                </a:solidFill>
              </a:rPr>
              <a:t>Finansal Verimlilik Artırma Yöntemleri </a:t>
            </a:r>
          </a:p>
        </p:txBody>
      </p:sp>
    </p:spTree>
    <p:extLst>
      <p:ext uri="{BB962C8B-B14F-4D97-AF65-F5344CB8AC3E}">
        <p14:creationId xmlns:p14="http://schemas.microsoft.com/office/powerpoint/2010/main" val="40515478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060848"/>
            <a:ext cx="8424935" cy="4176464"/>
          </a:xfrm>
        </p:spPr>
        <p:txBody>
          <a:bodyPr>
            <a:normAutofit/>
          </a:bodyPr>
          <a:lstStyle/>
          <a:p>
            <a:r>
              <a:rPr lang="tr-TR" b="1" dirty="0"/>
              <a:t>Mevcut müşterilerin işletmeye bağlılıklarının devam etmesinin sağlanması, </a:t>
            </a:r>
          </a:p>
          <a:p>
            <a:r>
              <a:rPr lang="tr-TR" b="1" dirty="0"/>
              <a:t>-İnternetten yararlanarak malzeme siparişinin daha ekonomik olarak gerçekleştirilmesi, </a:t>
            </a:r>
          </a:p>
          <a:p>
            <a:r>
              <a:rPr lang="tr-TR" b="1" dirty="0"/>
              <a:t>-Daha az çalışma sermayesi ile faaliyetlerin yürütülmesi. </a:t>
            </a:r>
          </a:p>
          <a:p>
            <a:r>
              <a:rPr lang="tr-TR" b="1" dirty="0"/>
              <a:t>İşletmeler aktif devir hızlarını (finansal verimliliklerini) artırmak istiyorlarsa ya sahip oldukları aktiflerinin </a:t>
            </a:r>
            <a:r>
              <a:rPr lang="tr-TR" b="1" dirty="0" smtClean="0"/>
              <a:t>miktarlarını </a:t>
            </a:r>
            <a:r>
              <a:rPr lang="tr-TR" b="1" dirty="0"/>
              <a:t>azaltmalı ya da satış hasılatlarını artırmaları </a:t>
            </a:r>
            <a:r>
              <a:rPr lang="tr-TR" b="1" dirty="0" smtClean="0"/>
              <a:t>gerekir.</a:t>
            </a:r>
            <a:r>
              <a:rPr lang="tr-TR" dirty="0" smtClean="0"/>
              <a:t> </a:t>
            </a:r>
            <a:endParaRPr lang="tr-TR" dirty="0"/>
          </a:p>
        </p:txBody>
      </p:sp>
      <p:sp>
        <p:nvSpPr>
          <p:cNvPr id="3" name="Başlık 2"/>
          <p:cNvSpPr>
            <a:spLocks noGrp="1"/>
          </p:cNvSpPr>
          <p:nvPr>
            <p:ph type="title"/>
          </p:nvPr>
        </p:nvSpPr>
        <p:spPr/>
        <p:txBody>
          <a:bodyPr>
            <a:normAutofit/>
          </a:bodyPr>
          <a:lstStyle/>
          <a:p>
            <a:r>
              <a:rPr lang="tr-TR" sz="3600" b="1" dirty="0">
                <a:solidFill>
                  <a:srgbClr val="C00000"/>
                </a:solidFill>
              </a:rPr>
              <a:t>Finansal Verimlilik Artırma Yöntemleri </a:t>
            </a:r>
            <a:endParaRPr lang="tr-TR" sz="3600" dirty="0">
              <a:solidFill>
                <a:srgbClr val="C00000"/>
              </a:solidFill>
            </a:endParaRPr>
          </a:p>
        </p:txBody>
      </p:sp>
    </p:spTree>
    <p:extLst>
      <p:ext uri="{BB962C8B-B14F-4D97-AF65-F5344CB8AC3E}">
        <p14:creationId xmlns:p14="http://schemas.microsoft.com/office/powerpoint/2010/main" val="8410447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844824"/>
            <a:ext cx="8208911" cy="4281339"/>
          </a:xfrm>
        </p:spPr>
        <p:txBody>
          <a:bodyPr>
            <a:normAutofit lnSpcReduction="10000"/>
          </a:bodyPr>
          <a:lstStyle/>
          <a:p>
            <a:r>
              <a:rPr lang="tr-TR" dirty="0" smtClean="0"/>
              <a:t>FİNANSÇI</a:t>
            </a:r>
          </a:p>
          <a:p>
            <a:r>
              <a:rPr lang="tr-TR" dirty="0" smtClean="0"/>
              <a:t>MUHASEBECİ</a:t>
            </a:r>
          </a:p>
          <a:p>
            <a:r>
              <a:rPr lang="tr-TR" dirty="0" smtClean="0"/>
              <a:t>İNSAN KAYNAKLARI</a:t>
            </a:r>
          </a:p>
          <a:p>
            <a:r>
              <a:rPr lang="tr-TR" dirty="0" smtClean="0"/>
              <a:t>ÇOK ORTAKLI FİRMALAR</a:t>
            </a:r>
          </a:p>
          <a:p>
            <a:r>
              <a:rPr lang="tr-TR" dirty="0" smtClean="0"/>
              <a:t>ORTAĞIN EŞİ-ÇOCUKLARI</a:t>
            </a:r>
          </a:p>
          <a:p>
            <a:r>
              <a:rPr lang="tr-TR" b="1" dirty="0" smtClean="0"/>
              <a:t>(ÇEKLER-KASA-ORTAKLAR HESABI-GİZLİ İŞE ALIMLAR-İMZA -SİRKÜSÜ-YETKİSİ)</a:t>
            </a:r>
          </a:p>
          <a:p>
            <a:r>
              <a:rPr lang="tr-TR" sz="1200" dirty="0" smtClean="0"/>
              <a:t>ÖRNEKLER-FİNANÇI-İSTANBUL-ÇEKLER-EŞLER SİGORTALI-YEMEKLER-MİLLETVEKİLİ-İZMİR-ORTAGIN BORCU DİĞERİNE KAYMIŞ-ADAT FAİZİ DİĞERİNE KAYMIŞ İZMİR-LOJİSTİK FİRMASI-ORTAĞIN EŞİ FİRMADAN PARA ALIYOR-BURSA-FİRMA İÇİ ÇALIŞANLAR ANLAŞMASI!!- TAPU SATIŞI)</a:t>
            </a:r>
          </a:p>
          <a:p>
            <a:r>
              <a:rPr lang="tr-TR" sz="1600" b="1" dirty="0" smtClean="0"/>
              <a:t>YMM MEAKANİZMASI – MUHASEBE USUL VE ESASLARI-TEK DÜZEN HSS.PLANI-BİLANÇO TURATLIYLA, İŞLEMLER DOĞRU HESAPLARA İŞKENMİŞSE UYGUNLUK RAPORUNU YAZAR)</a:t>
            </a:r>
            <a:endParaRPr lang="tr-TR" sz="1600" b="1" dirty="0"/>
          </a:p>
        </p:txBody>
      </p:sp>
      <p:sp>
        <p:nvSpPr>
          <p:cNvPr id="3" name="Başlık 2"/>
          <p:cNvSpPr>
            <a:spLocks noGrp="1"/>
          </p:cNvSpPr>
          <p:nvPr>
            <p:ph type="title"/>
          </p:nvPr>
        </p:nvSpPr>
        <p:spPr>
          <a:xfrm>
            <a:off x="467544" y="476672"/>
            <a:ext cx="8229600" cy="1252728"/>
          </a:xfrm>
        </p:spPr>
        <p:txBody>
          <a:bodyPr>
            <a:normAutofit fontScale="90000"/>
          </a:bodyPr>
          <a:lstStyle/>
          <a:p>
            <a:r>
              <a:rPr lang="tr-TR" b="1" dirty="0" smtClean="0">
                <a:solidFill>
                  <a:srgbClr val="FF0000"/>
                </a:solidFill>
              </a:rPr>
              <a:t>TÜRLÜ</a:t>
            </a:r>
            <a:br>
              <a:rPr lang="tr-TR" b="1" dirty="0" smtClean="0">
                <a:solidFill>
                  <a:srgbClr val="FF0000"/>
                </a:solidFill>
              </a:rPr>
            </a:br>
            <a:r>
              <a:rPr lang="tr-TR" b="1" dirty="0" smtClean="0">
                <a:solidFill>
                  <a:srgbClr val="FF0000"/>
                </a:solidFill>
              </a:rPr>
              <a:t> YOLSUZLUKLAR</a:t>
            </a:r>
            <a:br>
              <a:rPr lang="tr-TR" b="1" dirty="0" smtClean="0">
                <a:solidFill>
                  <a:srgbClr val="FF0000"/>
                </a:solidFill>
              </a:rPr>
            </a:br>
            <a:r>
              <a:rPr lang="tr-TR" b="1" dirty="0" smtClean="0">
                <a:solidFill>
                  <a:srgbClr val="FF0000"/>
                </a:solidFill>
              </a:rPr>
              <a:t>KORKULU RÜYA!!</a:t>
            </a:r>
            <a:endParaRPr lang="tr-TR" b="1" dirty="0">
              <a:solidFill>
                <a:srgbClr val="FF0000"/>
              </a:solidFill>
            </a:endParaRPr>
          </a:p>
        </p:txBody>
      </p:sp>
    </p:spTree>
    <p:extLst>
      <p:ext uri="{BB962C8B-B14F-4D97-AF65-F5344CB8AC3E}">
        <p14:creationId xmlns:p14="http://schemas.microsoft.com/office/powerpoint/2010/main" val="30141911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smtClean="0"/>
              <a:t>Bedelsiz Sermaye </a:t>
            </a:r>
          </a:p>
          <a:p>
            <a:r>
              <a:rPr lang="tr-TR" b="1" dirty="0" smtClean="0"/>
              <a:t>Bedelli Sermaye</a:t>
            </a:r>
            <a:endParaRPr lang="tr-TR" b="1" dirty="0"/>
          </a:p>
        </p:txBody>
      </p:sp>
      <p:sp>
        <p:nvSpPr>
          <p:cNvPr id="3" name="Başlık 2"/>
          <p:cNvSpPr>
            <a:spLocks noGrp="1"/>
          </p:cNvSpPr>
          <p:nvPr>
            <p:ph type="title"/>
          </p:nvPr>
        </p:nvSpPr>
        <p:spPr/>
        <p:txBody>
          <a:bodyPr/>
          <a:lstStyle/>
          <a:p>
            <a:r>
              <a:rPr lang="tr-TR" b="1" dirty="0" smtClean="0">
                <a:solidFill>
                  <a:srgbClr val="C00000"/>
                </a:solidFill>
              </a:rPr>
              <a:t>Sermaye</a:t>
            </a:r>
            <a:endParaRPr lang="tr-TR" b="1" dirty="0">
              <a:solidFill>
                <a:srgbClr val="C00000"/>
              </a:solidFill>
            </a:endParaRPr>
          </a:p>
        </p:txBody>
      </p:sp>
    </p:spTree>
    <p:extLst>
      <p:ext uri="{BB962C8B-B14F-4D97-AF65-F5344CB8AC3E}">
        <p14:creationId xmlns:p14="http://schemas.microsoft.com/office/powerpoint/2010/main" val="29818007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844824"/>
            <a:ext cx="8208911" cy="4281339"/>
          </a:xfrm>
        </p:spPr>
        <p:txBody>
          <a:bodyPr>
            <a:normAutofit lnSpcReduction="10000"/>
          </a:bodyPr>
          <a:lstStyle/>
          <a:p>
            <a:r>
              <a:rPr lang="tr-TR" dirty="0" smtClean="0"/>
              <a:t>FİNANSÇI</a:t>
            </a:r>
          </a:p>
          <a:p>
            <a:r>
              <a:rPr lang="tr-TR" dirty="0" smtClean="0"/>
              <a:t>MUHASEBECİ</a:t>
            </a:r>
          </a:p>
          <a:p>
            <a:r>
              <a:rPr lang="tr-TR" dirty="0" smtClean="0"/>
              <a:t>İNSAN KAYNAKLARI</a:t>
            </a:r>
          </a:p>
          <a:p>
            <a:r>
              <a:rPr lang="tr-TR" dirty="0" smtClean="0"/>
              <a:t>ÇOK ORTAKLI FİRMALAR</a:t>
            </a:r>
          </a:p>
          <a:p>
            <a:r>
              <a:rPr lang="tr-TR" dirty="0" smtClean="0"/>
              <a:t>ORTAĞIN EŞİ-ÇOCUKLARI</a:t>
            </a:r>
          </a:p>
          <a:p>
            <a:r>
              <a:rPr lang="tr-TR" b="1" dirty="0" smtClean="0"/>
              <a:t>(ÇEKLER-KASA-ORTAKLAR HESABI-GİZLİ İŞE ALIMLAR-İMZA -SİRKÜSÜ-YETKİSİ)</a:t>
            </a:r>
          </a:p>
          <a:p>
            <a:r>
              <a:rPr lang="tr-TR" sz="1200" dirty="0" smtClean="0"/>
              <a:t>ÖRNEKLER-FİNANÇI-İSTANBUL-ÇEKLER-EŞLER SİGORTALI-YEMEKLER-MİLLETVEKİLİ-İZMİR-ORTAGIN BORCU DİĞERİNE KAYMIŞ-ADAT FAİZİ DİĞERİNE KAYMIŞ İZMİR-LOJİSTİK FİRMASI-ORTAĞIN EŞİ FİRMADAN PARA ALIYOR-BURSA-FİRMA İÇİ ÇALIŞANLAR ANLAŞMASI!!- TAPU SATIŞI)</a:t>
            </a:r>
          </a:p>
          <a:p>
            <a:r>
              <a:rPr lang="tr-TR" sz="1600" b="1" dirty="0" smtClean="0"/>
              <a:t>YMM MEAKANİZMASI – MUHASEBE USUL VE ESASLARI-TEK DÜZEN HSS.PLANI-BİLANÇO TURATLIYLA, İŞLEMLER DOĞRU HESAPLARA İŞKENMİŞSE UYGUNLUK RAPORUNU YAZAR)</a:t>
            </a:r>
            <a:endParaRPr lang="tr-TR" sz="1600" b="1" dirty="0"/>
          </a:p>
        </p:txBody>
      </p:sp>
      <p:sp>
        <p:nvSpPr>
          <p:cNvPr id="3" name="Başlık 2"/>
          <p:cNvSpPr>
            <a:spLocks noGrp="1"/>
          </p:cNvSpPr>
          <p:nvPr>
            <p:ph type="title"/>
          </p:nvPr>
        </p:nvSpPr>
        <p:spPr>
          <a:xfrm>
            <a:off x="467544" y="476672"/>
            <a:ext cx="8229600" cy="1252728"/>
          </a:xfrm>
        </p:spPr>
        <p:txBody>
          <a:bodyPr>
            <a:normAutofit fontScale="90000"/>
          </a:bodyPr>
          <a:lstStyle/>
          <a:p>
            <a:r>
              <a:rPr lang="tr-TR" b="1" dirty="0" smtClean="0">
                <a:solidFill>
                  <a:srgbClr val="FF0000"/>
                </a:solidFill>
              </a:rPr>
              <a:t>TÜRLÜ</a:t>
            </a:r>
            <a:br>
              <a:rPr lang="tr-TR" b="1" dirty="0" smtClean="0">
                <a:solidFill>
                  <a:srgbClr val="FF0000"/>
                </a:solidFill>
              </a:rPr>
            </a:br>
            <a:r>
              <a:rPr lang="tr-TR" b="1" dirty="0" smtClean="0">
                <a:solidFill>
                  <a:srgbClr val="FF0000"/>
                </a:solidFill>
              </a:rPr>
              <a:t> YOLSUZLUKLAR</a:t>
            </a:r>
            <a:br>
              <a:rPr lang="tr-TR" b="1" dirty="0" smtClean="0">
                <a:solidFill>
                  <a:srgbClr val="FF0000"/>
                </a:solidFill>
              </a:rPr>
            </a:br>
            <a:r>
              <a:rPr lang="tr-TR" b="1" dirty="0" smtClean="0">
                <a:solidFill>
                  <a:srgbClr val="FF0000"/>
                </a:solidFill>
              </a:rPr>
              <a:t>KORKULU RÜYA!!</a:t>
            </a:r>
            <a:endParaRPr lang="tr-TR" b="1" dirty="0">
              <a:solidFill>
                <a:srgbClr val="FF0000"/>
              </a:solidFill>
            </a:endParaRPr>
          </a:p>
        </p:txBody>
      </p:sp>
    </p:spTree>
    <p:extLst>
      <p:ext uri="{BB962C8B-B14F-4D97-AF65-F5344CB8AC3E}">
        <p14:creationId xmlns:p14="http://schemas.microsoft.com/office/powerpoint/2010/main" val="34844806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8581192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420888"/>
            <a:ext cx="8208911" cy="3849291"/>
          </a:xfrm>
        </p:spPr>
        <p:txBody>
          <a:bodyPr/>
          <a:lstStyle/>
          <a:p>
            <a:r>
              <a:rPr lang="tr-TR" b="1" dirty="0" smtClean="0"/>
              <a:t>Satışların ve satış karlarının arttırılması hedeflenmelidir.</a:t>
            </a:r>
          </a:p>
          <a:p>
            <a:r>
              <a:rPr lang="tr-TR" b="1" dirty="0" smtClean="0"/>
              <a:t>İşletme, borçlanma ile değil, sermaye ile finanse edilmelidir.</a:t>
            </a:r>
          </a:p>
          <a:p>
            <a:r>
              <a:rPr lang="tr-TR" b="1" dirty="0" smtClean="0"/>
              <a:t>Gerekirse yeni ortak alınabilir.</a:t>
            </a:r>
          </a:p>
          <a:p>
            <a:r>
              <a:rPr lang="tr-TR" b="1" dirty="0" smtClean="0"/>
              <a:t>Finans kaynakları krediler olacaksa, maliyetleri ve geri ödeme süreleri iyi değerlendirilmelidir.</a:t>
            </a:r>
          </a:p>
          <a:p>
            <a:r>
              <a:rPr lang="tr-TR" b="1" dirty="0" smtClean="0"/>
              <a:t>Uzun vadeli borçlanma içinde bulunulan ekonomik ortam dikkate alındığında daha kazançlı olabilir.</a:t>
            </a:r>
          </a:p>
          <a:p>
            <a:endParaRPr lang="tr-TR" dirty="0" smtClean="0"/>
          </a:p>
          <a:p>
            <a:endParaRPr lang="tr-TR" dirty="0"/>
          </a:p>
        </p:txBody>
      </p:sp>
      <p:sp>
        <p:nvSpPr>
          <p:cNvPr id="3" name="Başlık 2"/>
          <p:cNvSpPr>
            <a:spLocks noGrp="1"/>
          </p:cNvSpPr>
          <p:nvPr>
            <p:ph type="title"/>
          </p:nvPr>
        </p:nvSpPr>
        <p:spPr/>
        <p:txBody>
          <a:bodyPr>
            <a:normAutofit/>
          </a:bodyPr>
          <a:lstStyle/>
          <a:p>
            <a:r>
              <a:rPr lang="tr-TR" sz="3600" b="1" dirty="0" smtClean="0">
                <a:solidFill>
                  <a:srgbClr val="C00000"/>
                </a:solidFill>
              </a:rPr>
              <a:t>FİNANSMAN KAYNAKLARI</a:t>
            </a:r>
            <a:endParaRPr lang="tr-TR" sz="3600" b="1" dirty="0">
              <a:solidFill>
                <a:srgbClr val="C00000"/>
              </a:solidFill>
            </a:endParaRPr>
          </a:p>
        </p:txBody>
      </p:sp>
    </p:spTree>
    <p:extLst>
      <p:ext uri="{BB962C8B-B14F-4D97-AF65-F5344CB8AC3E}">
        <p14:creationId xmlns:p14="http://schemas.microsoft.com/office/powerpoint/2010/main" val="35790826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0" y="2636912"/>
            <a:ext cx="7884864" cy="3450696"/>
          </a:xfrm>
        </p:spPr>
        <p:txBody>
          <a:bodyPr>
            <a:normAutofit fontScale="92500" lnSpcReduction="10000"/>
          </a:bodyPr>
          <a:lstStyle/>
          <a:p>
            <a:r>
              <a:rPr lang="tr-TR" sz="2800" b="1" dirty="0" smtClean="0"/>
              <a:t>Her işletme bünyesinde küçük veya büyük ölçekte ilgili sistemi kurmalıdır.</a:t>
            </a:r>
          </a:p>
          <a:p>
            <a:r>
              <a:rPr lang="tr-TR" sz="2800" b="1" dirty="0" smtClean="0"/>
              <a:t>Birimler arası iyi iletişim</a:t>
            </a:r>
          </a:p>
          <a:p>
            <a:r>
              <a:rPr lang="tr-TR" sz="2800" b="1" dirty="0" smtClean="0"/>
              <a:t>Doğru belgelendirme</a:t>
            </a:r>
          </a:p>
          <a:p>
            <a:r>
              <a:rPr lang="tr-TR" sz="2800" b="1" dirty="0" smtClean="0"/>
              <a:t>Doğru kayıt atma</a:t>
            </a:r>
          </a:p>
          <a:p>
            <a:r>
              <a:rPr lang="tr-TR" sz="4400" b="1" dirty="0" smtClean="0"/>
              <a:t>Doğru denetim ve raporlama faaliyeti.</a:t>
            </a:r>
            <a:endParaRPr lang="tr-TR" sz="4400" b="1" dirty="0"/>
          </a:p>
        </p:txBody>
      </p:sp>
      <p:sp>
        <p:nvSpPr>
          <p:cNvPr id="3" name="Başlık 2"/>
          <p:cNvSpPr>
            <a:spLocks noGrp="1"/>
          </p:cNvSpPr>
          <p:nvPr>
            <p:ph type="title"/>
          </p:nvPr>
        </p:nvSpPr>
        <p:spPr/>
        <p:txBody>
          <a:bodyPr/>
          <a:lstStyle/>
          <a:p>
            <a:r>
              <a:rPr lang="tr-TR" b="1" dirty="0" smtClean="0">
                <a:solidFill>
                  <a:srgbClr val="C00000"/>
                </a:solidFill>
              </a:rPr>
              <a:t>Erken Uyarı Sistemi (EUS)</a:t>
            </a:r>
            <a:endParaRPr lang="tr-TR" b="1" dirty="0">
              <a:solidFill>
                <a:srgbClr val="C00000"/>
              </a:solidFill>
            </a:endParaRPr>
          </a:p>
        </p:txBody>
      </p:sp>
    </p:spTree>
    <p:extLst>
      <p:ext uri="{BB962C8B-B14F-4D97-AF65-F5344CB8AC3E}">
        <p14:creationId xmlns:p14="http://schemas.microsoft.com/office/powerpoint/2010/main" val="8030117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90032" y="1916832"/>
            <a:ext cx="7772400" cy="2952328"/>
          </a:xfrm>
        </p:spPr>
        <p:txBody>
          <a:bodyPr/>
          <a:lstStyle/>
          <a:p>
            <a:r>
              <a:rPr lang="tr-TR" b="1" dirty="0" smtClean="0">
                <a:solidFill>
                  <a:srgbClr val="FF0000"/>
                </a:solidFill>
              </a:rPr>
              <a:t>HAYATINIZI IŞIK’LANDIRIN DEĞERİNİZİN FARKINA VARIN..</a:t>
            </a:r>
            <a:endParaRPr lang="tr-TR" b="1" dirty="0">
              <a:solidFill>
                <a:srgbClr val="FF0000"/>
              </a:solidFill>
            </a:endParaRPr>
          </a:p>
        </p:txBody>
      </p:sp>
      <p:sp>
        <p:nvSpPr>
          <p:cNvPr id="3" name="Metin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18726303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060848"/>
            <a:ext cx="8892480" cy="3450696"/>
          </a:xfrm>
        </p:spPr>
        <p:txBody>
          <a:bodyPr>
            <a:normAutofit fontScale="85000" lnSpcReduction="10000"/>
          </a:bodyPr>
          <a:lstStyle/>
          <a:p>
            <a:pPr marL="0" indent="0" algn="ctr">
              <a:buNone/>
            </a:pPr>
            <a:r>
              <a:rPr lang="tr-TR" sz="4300" b="1" dirty="0" smtClean="0">
                <a:solidFill>
                  <a:srgbClr val="C00000"/>
                </a:solidFill>
              </a:rPr>
              <a:t>TEŞEKKÜRLER</a:t>
            </a:r>
          </a:p>
          <a:p>
            <a:pPr marL="0" indent="0" algn="ctr">
              <a:buNone/>
            </a:pPr>
            <a:r>
              <a:rPr lang="tr-TR" sz="4800" b="1" dirty="0" smtClean="0">
                <a:solidFill>
                  <a:srgbClr val="002060"/>
                </a:solidFill>
              </a:rPr>
              <a:t>IŞIK MENTAL DANIŞMANLIK</a:t>
            </a:r>
          </a:p>
          <a:p>
            <a:pPr marL="0" indent="0" algn="ctr">
              <a:buNone/>
            </a:pPr>
            <a:r>
              <a:rPr lang="tr-TR" sz="4800" b="1" dirty="0" smtClean="0">
                <a:solidFill>
                  <a:srgbClr val="002060"/>
                </a:solidFill>
              </a:rPr>
              <a:t>ASUMAN SAĞLAM </a:t>
            </a:r>
            <a:r>
              <a:rPr lang="tr-TR" sz="4800" b="1" dirty="0" smtClean="0">
                <a:solidFill>
                  <a:srgbClr val="002060"/>
                </a:solidFill>
              </a:rPr>
              <a:t>KARADOĞAN</a:t>
            </a:r>
          </a:p>
          <a:p>
            <a:pPr marL="0" indent="0" algn="ctr">
              <a:buNone/>
            </a:pPr>
            <a:r>
              <a:rPr lang="tr-TR" sz="4800" b="1" dirty="0" smtClean="0">
                <a:solidFill>
                  <a:srgbClr val="002060"/>
                </a:solidFill>
              </a:rPr>
              <a:t>@</a:t>
            </a:r>
            <a:r>
              <a:rPr lang="tr-TR" sz="4800" b="1" dirty="0" err="1" smtClean="0">
                <a:solidFill>
                  <a:srgbClr val="002060"/>
                </a:solidFill>
              </a:rPr>
              <a:t>asumansglmkrdgn</a:t>
            </a:r>
            <a:endParaRPr lang="tr-TR" sz="4800" b="1" dirty="0" smtClean="0">
              <a:solidFill>
                <a:srgbClr val="002060"/>
              </a:solidFill>
            </a:endParaRPr>
          </a:p>
          <a:p>
            <a:pPr marL="0" indent="0" algn="ctr">
              <a:buNone/>
            </a:pPr>
            <a:r>
              <a:rPr lang="tr-TR" sz="4800" b="1" dirty="0" smtClean="0">
                <a:solidFill>
                  <a:srgbClr val="002060"/>
                </a:solidFill>
              </a:rPr>
              <a:t>Youtube: Asuman </a:t>
            </a:r>
            <a:r>
              <a:rPr lang="tr-TR" sz="4800" b="1" dirty="0" err="1" smtClean="0">
                <a:solidFill>
                  <a:srgbClr val="002060"/>
                </a:solidFill>
              </a:rPr>
              <a:t>Saglam</a:t>
            </a:r>
            <a:r>
              <a:rPr lang="tr-TR" sz="4800" b="1" dirty="0" smtClean="0">
                <a:solidFill>
                  <a:srgbClr val="002060"/>
                </a:solidFill>
              </a:rPr>
              <a:t> </a:t>
            </a:r>
            <a:r>
              <a:rPr lang="tr-TR" sz="4800" b="1" dirty="0" err="1" smtClean="0">
                <a:solidFill>
                  <a:srgbClr val="002060"/>
                </a:solidFill>
              </a:rPr>
              <a:t>Karadogan</a:t>
            </a:r>
            <a:endParaRPr lang="tr-TR" sz="4800" b="1" dirty="0">
              <a:solidFill>
                <a:srgbClr val="002060"/>
              </a:solidFill>
            </a:endParaRPr>
          </a:p>
        </p:txBody>
      </p:sp>
      <p:sp>
        <p:nvSpPr>
          <p:cNvPr id="3" name="Başlık 2"/>
          <p:cNvSpPr>
            <a:spLocks noGrp="1"/>
          </p:cNvSpPr>
          <p:nvPr>
            <p:ph type="title"/>
          </p:nvPr>
        </p:nvSpPr>
        <p:spPr>
          <a:xfrm flipV="1">
            <a:off x="457200" y="-531440"/>
            <a:ext cx="8229600" cy="869768"/>
          </a:xfrm>
        </p:spPr>
        <p:txBody>
          <a:bodyPr/>
          <a:lstStyle/>
          <a:p>
            <a:endParaRPr lang="tr-TR"/>
          </a:p>
        </p:txBody>
      </p:sp>
    </p:spTree>
    <p:extLst>
      <p:ext uri="{BB962C8B-B14F-4D97-AF65-F5344CB8AC3E}">
        <p14:creationId xmlns:p14="http://schemas.microsoft.com/office/powerpoint/2010/main" val="1975035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675467"/>
            <a:ext cx="8280919" cy="3450696"/>
          </a:xfrm>
        </p:spPr>
        <p:txBody>
          <a:bodyPr/>
          <a:lstStyle/>
          <a:p>
            <a:pPr marL="0" indent="0">
              <a:buNone/>
            </a:pPr>
            <a:r>
              <a:rPr lang="tr-TR" sz="2800" b="1" dirty="0"/>
              <a:t>H</a:t>
            </a:r>
            <a:r>
              <a:rPr lang="tr-TR" sz="2800" b="1" dirty="0" smtClean="0"/>
              <a:t>er olayı, </a:t>
            </a:r>
            <a:r>
              <a:rPr lang="tr-TR" sz="2800" b="1" dirty="0"/>
              <a:t>belli bir çevre </a:t>
            </a:r>
            <a:r>
              <a:rPr lang="tr-TR" sz="2800" b="1" dirty="0" smtClean="0"/>
              <a:t>içinde, </a:t>
            </a:r>
            <a:r>
              <a:rPr lang="tr-TR" sz="2800" b="1" dirty="0"/>
              <a:t>başka olaylarla ilişkili olarak </a:t>
            </a:r>
            <a:r>
              <a:rPr lang="tr-TR" sz="2800" b="1" dirty="0" smtClean="0"/>
              <a:t>incelemenin, </a:t>
            </a:r>
            <a:r>
              <a:rPr lang="tr-TR" sz="2800" b="1" dirty="0"/>
              <a:t>olayları anlama, tahmin ve kontrol etme açısından daha etkin olduğunu ileri sürmüştür</a:t>
            </a:r>
            <a:r>
              <a:rPr lang="tr-TR" sz="2800" b="1" dirty="0" smtClean="0"/>
              <a:t>.</a:t>
            </a:r>
          </a:p>
          <a:p>
            <a:pPr marL="0" indent="0">
              <a:buNone/>
            </a:pPr>
            <a:r>
              <a:rPr lang="tr-TR" dirty="0"/>
              <a:t>Ludwig </a:t>
            </a:r>
            <a:r>
              <a:rPr lang="tr-TR" dirty="0" err="1"/>
              <a:t>Von</a:t>
            </a:r>
            <a:r>
              <a:rPr lang="tr-TR" dirty="0"/>
              <a:t> </a:t>
            </a:r>
            <a:r>
              <a:rPr lang="tr-TR" dirty="0" err="1"/>
              <a:t>Bertalanffy</a:t>
            </a:r>
            <a:endParaRPr lang="tr-TR" dirty="0"/>
          </a:p>
        </p:txBody>
      </p:sp>
      <p:sp>
        <p:nvSpPr>
          <p:cNvPr id="3" name="Başlık 2"/>
          <p:cNvSpPr>
            <a:spLocks noGrp="1"/>
          </p:cNvSpPr>
          <p:nvPr>
            <p:ph type="title"/>
          </p:nvPr>
        </p:nvSpPr>
        <p:spPr/>
        <p:txBody>
          <a:bodyPr/>
          <a:lstStyle/>
          <a:p>
            <a:r>
              <a:rPr lang="tr-TR" b="1" dirty="0" smtClean="0">
                <a:solidFill>
                  <a:srgbClr val="C00000"/>
                </a:solidFill>
              </a:rPr>
              <a:t>Genel Sistem Teorisi</a:t>
            </a:r>
            <a:endParaRPr lang="tr-TR" b="1" dirty="0">
              <a:solidFill>
                <a:srgbClr val="C00000"/>
              </a:solidFill>
            </a:endParaRPr>
          </a:p>
        </p:txBody>
      </p:sp>
    </p:spTree>
    <p:extLst>
      <p:ext uri="{BB962C8B-B14F-4D97-AF65-F5344CB8AC3E}">
        <p14:creationId xmlns:p14="http://schemas.microsoft.com/office/powerpoint/2010/main" val="3012722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4400" b="1" dirty="0" smtClean="0"/>
              <a:t>AÇIK SİSTEMLER</a:t>
            </a:r>
          </a:p>
          <a:p>
            <a:r>
              <a:rPr lang="tr-TR" sz="4400" b="1" dirty="0" smtClean="0"/>
              <a:t>KAPALI SİSTEMLER</a:t>
            </a:r>
            <a:endParaRPr lang="tr-TR" sz="4400" b="1" dirty="0"/>
          </a:p>
        </p:txBody>
      </p:sp>
      <p:sp>
        <p:nvSpPr>
          <p:cNvPr id="3" name="Başlık 2"/>
          <p:cNvSpPr>
            <a:spLocks noGrp="1"/>
          </p:cNvSpPr>
          <p:nvPr>
            <p:ph type="title"/>
          </p:nvPr>
        </p:nvSpPr>
        <p:spPr/>
        <p:txBody>
          <a:bodyPr>
            <a:normAutofit/>
          </a:bodyPr>
          <a:lstStyle/>
          <a:p>
            <a:r>
              <a:rPr lang="tr-TR" sz="3600" b="1" dirty="0" smtClean="0">
                <a:solidFill>
                  <a:srgbClr val="C00000"/>
                </a:solidFill>
              </a:rPr>
              <a:t>UYGULAMADA SİSTEMLER</a:t>
            </a:r>
            <a:endParaRPr lang="tr-TR" sz="3600" b="1" dirty="0">
              <a:solidFill>
                <a:srgbClr val="C00000"/>
              </a:solidFill>
            </a:endParaRPr>
          </a:p>
        </p:txBody>
      </p:sp>
    </p:spTree>
    <p:extLst>
      <p:ext uri="{BB962C8B-B14F-4D97-AF65-F5344CB8AC3E}">
        <p14:creationId xmlns:p14="http://schemas.microsoft.com/office/powerpoint/2010/main" val="1024954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99592" y="1988840"/>
            <a:ext cx="7408333" cy="3450696"/>
          </a:xfrm>
        </p:spPr>
        <p:txBody>
          <a:bodyPr>
            <a:normAutofit/>
          </a:bodyPr>
          <a:lstStyle/>
          <a:p>
            <a:pPr marL="0" indent="0" algn="ctr">
              <a:buNone/>
            </a:pPr>
            <a:r>
              <a:rPr lang="tr-TR" sz="5400" b="1" dirty="0" smtClean="0"/>
              <a:t>Ekonomi</a:t>
            </a:r>
          </a:p>
          <a:p>
            <a:pPr marL="0" indent="0" algn="ctr">
              <a:buNone/>
            </a:pPr>
            <a:r>
              <a:rPr lang="tr-TR" sz="5400" b="1" dirty="0" smtClean="0"/>
              <a:t>Sektör</a:t>
            </a:r>
          </a:p>
          <a:p>
            <a:pPr marL="0" indent="0" algn="ctr">
              <a:buNone/>
            </a:pPr>
            <a:r>
              <a:rPr lang="tr-TR" sz="5400" b="1" dirty="0" smtClean="0"/>
              <a:t>Şirket </a:t>
            </a:r>
            <a:endParaRPr lang="tr-TR" sz="5400" b="1" dirty="0"/>
          </a:p>
        </p:txBody>
      </p:sp>
      <p:sp>
        <p:nvSpPr>
          <p:cNvPr id="3" name="Başlık 2"/>
          <p:cNvSpPr>
            <a:spLocks noGrp="1"/>
          </p:cNvSpPr>
          <p:nvPr>
            <p:ph type="title"/>
          </p:nvPr>
        </p:nvSpPr>
        <p:spPr/>
        <p:txBody>
          <a:bodyPr/>
          <a:lstStyle/>
          <a:p>
            <a:r>
              <a:rPr lang="tr-TR" b="1" dirty="0" smtClean="0">
                <a:solidFill>
                  <a:srgbClr val="C00000"/>
                </a:solidFill>
              </a:rPr>
              <a:t>ANALİZ</a:t>
            </a:r>
            <a:endParaRPr lang="tr-TR" b="1" dirty="0">
              <a:solidFill>
                <a:srgbClr val="C00000"/>
              </a:solidFill>
            </a:endParaRPr>
          </a:p>
        </p:txBody>
      </p:sp>
    </p:spTree>
    <p:extLst>
      <p:ext uri="{BB962C8B-B14F-4D97-AF65-F5344CB8AC3E}">
        <p14:creationId xmlns:p14="http://schemas.microsoft.com/office/powerpoint/2010/main" val="1071504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2891</TotalTime>
  <Words>1431</Words>
  <Application>Microsoft Office PowerPoint</Application>
  <PresentationFormat>Ekran Gösterisi (4:3)</PresentationFormat>
  <Paragraphs>243</Paragraphs>
  <Slides>69</Slides>
  <Notes>0</Notes>
  <HiddenSlides>0</HiddenSlides>
  <MMClips>0</MMClips>
  <ScaleCrop>false</ScaleCrop>
  <HeadingPairs>
    <vt:vector size="4" baseType="variant">
      <vt:variant>
        <vt:lpstr>Tema</vt:lpstr>
      </vt:variant>
      <vt:variant>
        <vt:i4>1</vt:i4>
      </vt:variant>
      <vt:variant>
        <vt:lpstr>Slayt Başlıkları</vt:lpstr>
      </vt:variant>
      <vt:variant>
        <vt:i4>69</vt:i4>
      </vt:variant>
    </vt:vector>
  </HeadingPairs>
  <TitlesOfParts>
    <vt:vector size="70" baseType="lpstr">
      <vt:lpstr>2_Dalga Biçimi</vt:lpstr>
      <vt:lpstr>PowerPoint Sunusu</vt:lpstr>
      <vt:lpstr>PowerPoint Sunusu</vt:lpstr>
      <vt:lpstr>HAYATINIZI IŞIK’LANDIRIN DEĞERİNİZİN FARKINA VARIN..</vt:lpstr>
      <vt:lpstr>FİNANSÇI OLMAYANLAR İÇİN  FİNANSAL OKUR YAZARLIK</vt:lpstr>
      <vt:lpstr>ŞİRKETİNİZ VE DAHİL OLDUĞU SEKTÖR </vt:lpstr>
      <vt:lpstr>Sistem Nedir?</vt:lpstr>
      <vt:lpstr>Genel Sistem Teorisi</vt:lpstr>
      <vt:lpstr>UYGULAMADA SİSTEMLER</vt:lpstr>
      <vt:lpstr>ANALİZ</vt:lpstr>
      <vt:lpstr>BEYİN FIRTINASI !!!</vt:lpstr>
      <vt:lpstr>PowerPoint Sunusu</vt:lpstr>
      <vt:lpstr>PowerPoint Sunusu</vt:lpstr>
      <vt:lpstr>MUHASEBE NEDİR? </vt:lpstr>
      <vt:lpstr>Genel Muhasebe:</vt:lpstr>
      <vt:lpstr>Maliyet Muhasebesi:</vt:lpstr>
      <vt:lpstr>Yönetim Muhasebesi:</vt:lpstr>
      <vt:lpstr>MALİ TABLOLAR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MİZAN NEDİR, NE İŞE YARAR? </vt:lpstr>
      <vt:lpstr>TÜRLÜ  YOLSUZLUKLAR KORKULU RÜYA!!</vt:lpstr>
      <vt:lpstr>Gelir Tablosu</vt:lpstr>
      <vt:lpstr>PowerPoint Sunusu</vt:lpstr>
      <vt:lpstr>BİLANÇO NEDİR, NE İŞE YARAR?</vt:lpstr>
      <vt:lpstr>PowerPoint Sunusu</vt:lpstr>
      <vt:lpstr>PowerPoint Sunusu</vt:lpstr>
      <vt:lpstr>BİLANÇO NEDİR, NE İŞE YARAR?</vt:lpstr>
      <vt:lpstr>VARLIK HESAPLARI</vt:lpstr>
      <vt:lpstr>ÖNEMLİ NOTLAR !!</vt:lpstr>
      <vt:lpstr>ÖNEMLİ NOTLAR !!</vt:lpstr>
      <vt:lpstr>PowerPoint Sunusu</vt:lpstr>
      <vt:lpstr>PowerPoint Sunusu</vt:lpstr>
      <vt:lpstr>PowerPoint Sunusu</vt:lpstr>
      <vt:lpstr>PowerPoint Sunusu</vt:lpstr>
      <vt:lpstr> Kredi kartı ile mal alımında dikkat edilmesi gereken noktalar: !!!!! </vt:lpstr>
      <vt:lpstr>BİLANÇO ANALİZİ</vt:lpstr>
      <vt:lpstr>GERÇEK MALİYETİ BİLMEK NEDEN ÖNEMLİ? </vt:lpstr>
      <vt:lpstr>KOBİLERDE GENEL DURUM</vt:lpstr>
      <vt:lpstr>GENEL KANI</vt:lpstr>
      <vt:lpstr>GERÇEKLER</vt:lpstr>
      <vt:lpstr>PowerPoint Sunusu</vt:lpstr>
      <vt:lpstr> PAZAR FİYATINI BELİRLEYEN TEMEL FAKTÖRLER </vt:lpstr>
      <vt:lpstr>MALİYET TÜRLERİ</vt:lpstr>
      <vt:lpstr>MALİYET UNSURLARI</vt:lpstr>
      <vt:lpstr>BÜTÇELEME</vt:lpstr>
      <vt:lpstr>MALİYET DÜŞÜRME</vt:lpstr>
      <vt:lpstr>GELENEKSEL MALİYET DÜŞÜRME TEKNİKLERİ</vt:lpstr>
      <vt:lpstr>SAVURGANLIK</vt:lpstr>
      <vt:lpstr>TOPLAM KALİTE YAKLAŞIMI</vt:lpstr>
      <vt:lpstr>ÖNERİLER </vt:lpstr>
      <vt:lpstr>ÖNERİLER </vt:lpstr>
      <vt:lpstr>Finansal Verimlilik Artırma Yöntemleri </vt:lpstr>
      <vt:lpstr>Finansal Verimlilik Artırma Yöntemleri </vt:lpstr>
      <vt:lpstr>TÜRLÜ  YOLSUZLUKLAR KORKULU RÜYA!!</vt:lpstr>
      <vt:lpstr>Sermaye</vt:lpstr>
      <vt:lpstr>TÜRLÜ  YOLSUZLUKLAR KORKULU RÜYA!!</vt:lpstr>
      <vt:lpstr>PowerPoint Sunusu</vt:lpstr>
      <vt:lpstr>FİNANSMAN KAYNAKLARI</vt:lpstr>
      <vt:lpstr>Erken Uyarı Sistemi (EUS)</vt:lpstr>
      <vt:lpstr>HAYATINIZI IŞIK’LANDIRIN DEĞERİNİZİN FARKINA VARIN..</vt:lpstr>
      <vt:lpstr>PowerPoint Sunusu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dc:creator>
  <cp:lastModifiedBy>Lenovo</cp:lastModifiedBy>
  <cp:revision>231</cp:revision>
  <dcterms:created xsi:type="dcterms:W3CDTF">2017-11-07T08:09:27Z</dcterms:created>
  <dcterms:modified xsi:type="dcterms:W3CDTF">2020-02-12T10:06:52Z</dcterms:modified>
</cp:coreProperties>
</file>