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9" r:id="rId2"/>
    <p:sldId id="287" r:id="rId3"/>
    <p:sldId id="288" r:id="rId4"/>
    <p:sldId id="265" r:id="rId5"/>
    <p:sldId id="266" r:id="rId6"/>
    <p:sldId id="281" r:id="rId7"/>
    <p:sldId id="261" r:id="rId8"/>
    <p:sldId id="263" r:id="rId9"/>
    <p:sldId id="262" r:id="rId10"/>
    <p:sldId id="264" r:id="rId11"/>
    <p:sldId id="280" r:id="rId12"/>
    <p:sldId id="260" r:id="rId13"/>
    <p:sldId id="272" r:id="rId14"/>
    <p:sldId id="269" r:id="rId15"/>
    <p:sldId id="268" r:id="rId16"/>
    <p:sldId id="270" r:id="rId17"/>
    <p:sldId id="275" r:id="rId18"/>
    <p:sldId id="276" r:id="rId19"/>
    <p:sldId id="274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301" r:id="rId31"/>
    <p:sldId id="299" r:id="rId32"/>
    <p:sldId id="300" r:id="rId33"/>
    <p:sldId id="302" r:id="rId34"/>
    <p:sldId id="303" r:id="rId35"/>
    <p:sldId id="304" r:id="rId36"/>
    <p:sldId id="306" r:id="rId37"/>
    <p:sldId id="305" r:id="rId38"/>
    <p:sldId id="307" r:id="rId39"/>
    <p:sldId id="257" r:id="rId40"/>
    <p:sldId id="2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06090E"/>
    <a:srgbClr val="06070C"/>
    <a:srgbClr val="F191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D355C-AB13-4625-B1C6-4569339AEDB8}" type="datetimeFigureOut">
              <a:rPr lang="tr-TR" smtClean="0"/>
              <a:t>09.05.2023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7F8B5-EA9E-4790-9348-6665502F78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33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investor-friendly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dirty="0"/>
              <a:t>Tax Exemptions and Incentives </a:t>
            </a:r>
            <a:endParaRPr lang="tr-TR" sz="1200" dirty="0"/>
          </a:p>
          <a:p>
            <a:endParaRPr lang="tr-T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large-scale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incentives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İncome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exemption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E9B1-CEAE-4CD8-8F17-D43A8A492A0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06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F8B5-EA9E-4790-9348-6665502F78A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4687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</a:t>
            </a:r>
            <a:r>
              <a:rPr lang="en-US" dirty="0" err="1"/>
              <a:t>technoparks</a:t>
            </a:r>
            <a:r>
              <a:rPr lang="en-US" dirty="0"/>
              <a:t> are collaborated with universities which are founder</a:t>
            </a:r>
            <a:r>
              <a:rPr lang="tr-TR" dirty="0"/>
              <a:t>/main</a:t>
            </a:r>
            <a:r>
              <a:rPr lang="en-US" dirty="0"/>
              <a:t> stake holder of management companies.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E9B1-CEAE-4CD8-8F17-D43A8A492A08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839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E9B1-CEAE-4CD8-8F17-D43A8A492A0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57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E9B1-CEAE-4CD8-8F17-D43A8A492A08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002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E9B1-CEAE-4CD8-8F17-D43A8A492A08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407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E9B1-CEAE-4CD8-8F17-D43A8A492A08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496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7F8B5-EA9E-4790-9348-6665502F78A1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903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gif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gif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novation ecosystems ile ilgili gÃ¶rsel sonucu">
            <a:extLst>
              <a:ext uri="{FF2B5EF4-FFF2-40B4-BE49-F238E27FC236}">
                <a16:creationId xmlns:a16="http://schemas.microsoft.com/office/drawing/2014/main" id="{CCB0F1A6-8D1C-45E8-A7E4-CD8F50E8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1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30FFB5A3-59A6-4C50-9E2B-0EB2BA9145FB}"/>
              </a:ext>
            </a:extLst>
          </p:cNvPr>
          <p:cNvSpPr/>
          <p:nvPr/>
        </p:nvSpPr>
        <p:spPr>
          <a:xfrm>
            <a:off x="7684368" y="5602869"/>
            <a:ext cx="4507632" cy="845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13241A-44EE-4194-A7C3-1A937D967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2496" y="5614230"/>
            <a:ext cx="1615688" cy="83436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D571C72-11D7-4BC1-93D5-3C1F6DE69200}"/>
              </a:ext>
            </a:extLst>
          </p:cNvPr>
          <p:cNvSpPr txBox="1"/>
          <p:nvPr/>
        </p:nvSpPr>
        <p:spPr>
          <a:xfrm>
            <a:off x="465719" y="391886"/>
            <a:ext cx="53495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TEKNOPARK </a:t>
            </a:r>
          </a:p>
          <a:p>
            <a:r>
              <a:rPr lang="tr-T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GİRİŞİMCİLİĞİ VE </a:t>
            </a:r>
          </a:p>
          <a:p>
            <a:r>
              <a:rPr lang="tr-TR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EKOSİSTEMLERİ</a:t>
            </a:r>
          </a:p>
        </p:txBody>
      </p:sp>
    </p:spTree>
    <p:extLst>
      <p:ext uri="{BB962C8B-B14F-4D97-AF65-F5344CB8AC3E}">
        <p14:creationId xmlns:p14="http://schemas.microsoft.com/office/powerpoint/2010/main" val="2538076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9E0C43-FA79-49FC-B605-61FD3DD5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93" y="1483771"/>
            <a:ext cx="3212836" cy="3890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Ocak 2019 itibari ile Türkiye’de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81 teknoloji Geliştirme Bölgesi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bulunmaktadır. </a:t>
            </a:r>
          </a:p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Bunların 61’u aktif geri kalanı ise kurulma aşamasındadır. </a:t>
            </a:r>
          </a:p>
        </p:txBody>
      </p:sp>
      <p:pic>
        <p:nvPicPr>
          <p:cNvPr id="1026" name="Picture 2" descr="tÃ¼rkiye'deki teknokentler harita ile ilgili gÃ¶rsel sonucu">
            <a:extLst>
              <a:ext uri="{FF2B5EF4-FFF2-40B4-BE49-F238E27FC236}">
                <a16:creationId xmlns:a16="http://schemas.microsoft.com/office/drawing/2014/main" id="{AC5E6EC3-D389-4888-AA19-38BEF69D5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29" y="1483771"/>
            <a:ext cx="8385586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39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5A6535F-DAF6-4436-B3ED-B844945DB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830" y="1286771"/>
            <a:ext cx="7936170" cy="441769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9B90AE7-CB8B-4A59-ACCA-1741A8D04629}"/>
              </a:ext>
            </a:extLst>
          </p:cNvPr>
          <p:cNvSpPr txBox="1"/>
          <p:nvPr/>
        </p:nvSpPr>
        <p:spPr>
          <a:xfrm>
            <a:off x="4145906" y="820843"/>
            <a:ext cx="614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latin typeface="Arial Black" panose="020B0A04020102020204" pitchFamily="34" charset="0"/>
              </a:rPr>
              <a:t>İzmir’deki Teknoparklar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8A58785-1A23-4D72-88D6-DEC39FE989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47" y="3667494"/>
            <a:ext cx="1984786" cy="94641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6E7ACAD-E658-439A-A692-0594FAE3A7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40" y="2499182"/>
            <a:ext cx="1892476" cy="91152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4100576-9DF4-4DC7-88BD-EF6D65563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67" y="1551425"/>
            <a:ext cx="1494988" cy="48587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6140584-2E3E-4BE5-B2FF-99E1CD6FA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64" y="4927072"/>
            <a:ext cx="872528" cy="87400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A39BE701-63CA-4BCF-B752-1C5C386F4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6" y="5076585"/>
            <a:ext cx="1741982" cy="57497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6723156D-D2E8-44EF-8FF2-49EF919272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80" y="3667494"/>
            <a:ext cx="966977" cy="966977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F5C9879-7F48-4EF8-AC4E-B36A4D2D8E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87" y="2499182"/>
            <a:ext cx="924561" cy="852211"/>
          </a:xfrm>
          <a:prstGeom prst="rect">
            <a:avLst/>
          </a:prstGeom>
        </p:spPr>
      </p:pic>
      <p:sp>
        <p:nvSpPr>
          <p:cNvPr id="22" name="Dikdörtgen 21">
            <a:extLst>
              <a:ext uri="{FF2B5EF4-FFF2-40B4-BE49-F238E27FC236}">
                <a16:creationId xmlns:a16="http://schemas.microsoft.com/office/drawing/2014/main" id="{3284529B-B7F5-4222-A854-B28C963C1EE2}"/>
              </a:ext>
            </a:extLst>
          </p:cNvPr>
          <p:cNvSpPr/>
          <p:nvPr/>
        </p:nvSpPr>
        <p:spPr>
          <a:xfrm>
            <a:off x="2505567" y="959343"/>
            <a:ext cx="1494988" cy="4984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E9CD8EE-7C01-4807-9962-7680BAA721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0" y="1297273"/>
            <a:ext cx="1753125" cy="9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ieu_logo_TR.jpg">
            <a:extLst>
              <a:ext uri="{FF2B5EF4-FFF2-40B4-BE49-F238E27FC236}">
                <a16:creationId xmlns:a16="http://schemas.microsoft.com/office/drawing/2014/main" id="{7E7B4974-2248-4B49-AF1A-FB01B8FA02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49" y="1868498"/>
            <a:ext cx="1728101" cy="561633"/>
          </a:xfrm>
          <a:prstGeom prst="rect">
            <a:avLst/>
          </a:prstGeom>
        </p:spPr>
      </p:pic>
      <p:pic>
        <p:nvPicPr>
          <p:cNvPr id="9" name="Picture 14" descr="izto.gif">
            <a:extLst>
              <a:ext uri="{FF2B5EF4-FFF2-40B4-BE49-F238E27FC236}">
                <a16:creationId xmlns:a16="http://schemas.microsoft.com/office/drawing/2014/main" id="{BD61FD0F-69D8-46BF-A847-122DCD922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48" y="1787447"/>
            <a:ext cx="738247" cy="738247"/>
          </a:xfrm>
          <a:prstGeom prst="rect">
            <a:avLst/>
          </a:prstGeom>
        </p:spPr>
      </p:pic>
      <p:pic>
        <p:nvPicPr>
          <p:cNvPr id="10" name="Picture 16" descr="gaziteknopark_logo_b.jpg">
            <a:extLst>
              <a:ext uri="{FF2B5EF4-FFF2-40B4-BE49-F238E27FC236}">
                <a16:creationId xmlns:a16="http://schemas.microsoft.com/office/drawing/2014/main" id="{A901C0F7-B512-466D-9B3C-5655283E02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81" y="1779307"/>
            <a:ext cx="857942" cy="788417"/>
          </a:xfrm>
          <a:prstGeom prst="rect">
            <a:avLst/>
          </a:prstGeom>
        </p:spPr>
      </p:pic>
      <p:pic>
        <p:nvPicPr>
          <p:cNvPr id="11" name="Picture 18" descr="EGE_1_~1.JPG">
            <a:extLst>
              <a:ext uri="{FF2B5EF4-FFF2-40B4-BE49-F238E27FC236}">
                <a16:creationId xmlns:a16="http://schemas.microsoft.com/office/drawing/2014/main" id="{8D9B8D1F-EEB5-4660-9E39-6ABC6F200C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58" y="2783558"/>
            <a:ext cx="831499" cy="832906"/>
          </a:xfrm>
          <a:prstGeom prst="rect">
            <a:avLst/>
          </a:prstGeom>
        </p:spPr>
      </p:pic>
      <p:pic>
        <p:nvPicPr>
          <p:cNvPr id="12" name="Picture 19" descr="BORSA LOGOSU-ASIL.jpg">
            <a:extLst>
              <a:ext uri="{FF2B5EF4-FFF2-40B4-BE49-F238E27FC236}">
                <a16:creationId xmlns:a16="http://schemas.microsoft.com/office/drawing/2014/main" id="{61CA1E44-EC91-4DB7-A9A4-6716AC6C4C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83" y="2816902"/>
            <a:ext cx="750350" cy="763189"/>
          </a:xfrm>
          <a:prstGeom prst="rect">
            <a:avLst/>
          </a:prstGeom>
        </p:spPr>
      </p:pic>
      <p:pic>
        <p:nvPicPr>
          <p:cNvPr id="13" name="Picture 21" descr="EIB.Logo.Turkce.Corel9.jpg">
            <a:extLst>
              <a:ext uri="{FF2B5EF4-FFF2-40B4-BE49-F238E27FC236}">
                <a16:creationId xmlns:a16="http://schemas.microsoft.com/office/drawing/2014/main" id="{B49F0170-4FA6-4F04-BFBF-C2CFBCA105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82" y="2846825"/>
            <a:ext cx="933021" cy="738304"/>
          </a:xfrm>
          <a:prstGeom prst="rect">
            <a:avLst/>
          </a:prstGeom>
        </p:spPr>
      </p:pic>
      <p:pic>
        <p:nvPicPr>
          <p:cNvPr id="15" name="Picture 23" descr="Ozgorkey Logo1.jpg">
            <a:extLst>
              <a:ext uri="{FF2B5EF4-FFF2-40B4-BE49-F238E27FC236}">
                <a16:creationId xmlns:a16="http://schemas.microsoft.com/office/drawing/2014/main" id="{B8724C9C-B0CB-42B1-A41F-905E524316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486" y="2985029"/>
            <a:ext cx="1039901" cy="519951"/>
          </a:xfrm>
          <a:prstGeom prst="rect">
            <a:avLst/>
          </a:prstGeom>
        </p:spPr>
      </p:pic>
      <p:pic>
        <p:nvPicPr>
          <p:cNvPr id="16" name="Picture 24" descr="Kod-A_Logo_Dokuman_Uzmani_300DPI.jpg">
            <a:extLst>
              <a:ext uri="{FF2B5EF4-FFF2-40B4-BE49-F238E27FC236}">
                <a16:creationId xmlns:a16="http://schemas.microsoft.com/office/drawing/2014/main" id="{1C469B91-9457-47D1-AD1A-5CE1CF25D8F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17" y="4076678"/>
            <a:ext cx="1078210" cy="442074"/>
          </a:xfrm>
          <a:prstGeom prst="rect">
            <a:avLst/>
          </a:prstGeom>
        </p:spPr>
      </p:pic>
      <p:pic>
        <p:nvPicPr>
          <p:cNvPr id="17" name="Picture 25" descr="imeksan_logo.jpg">
            <a:extLst>
              <a:ext uri="{FF2B5EF4-FFF2-40B4-BE49-F238E27FC236}">
                <a16:creationId xmlns:a16="http://schemas.microsoft.com/office/drawing/2014/main" id="{203495EA-C1EB-438C-9740-3023A01B511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584" y="4016051"/>
            <a:ext cx="1442759" cy="426856"/>
          </a:xfrm>
          <a:prstGeom prst="rect">
            <a:avLst/>
          </a:prstGeom>
        </p:spPr>
      </p:pic>
      <p:pic>
        <p:nvPicPr>
          <p:cNvPr id="18" name="Picture 26" descr="kutas tarim esit Logo yazili copy.jpg">
            <a:extLst>
              <a:ext uri="{FF2B5EF4-FFF2-40B4-BE49-F238E27FC236}">
                <a16:creationId xmlns:a16="http://schemas.microsoft.com/office/drawing/2014/main" id="{0C99C13D-0E0C-4FB1-95F9-D0F7CD9852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20" y="3943869"/>
            <a:ext cx="508873" cy="590859"/>
          </a:xfrm>
          <a:prstGeom prst="rect">
            <a:avLst/>
          </a:prstGeom>
        </p:spPr>
      </p:pic>
      <p:pic>
        <p:nvPicPr>
          <p:cNvPr id="19" name="Picture 27" descr="Selen Kimya Logo.jpg">
            <a:extLst>
              <a:ext uri="{FF2B5EF4-FFF2-40B4-BE49-F238E27FC236}">
                <a16:creationId xmlns:a16="http://schemas.microsoft.com/office/drawing/2014/main" id="{4762ABE4-2D5F-4488-B242-846163F03DD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518" y="4054898"/>
            <a:ext cx="1054807" cy="426856"/>
          </a:xfrm>
          <a:prstGeom prst="rect">
            <a:avLst/>
          </a:prstGeom>
        </p:spPr>
      </p:pic>
      <p:pic>
        <p:nvPicPr>
          <p:cNvPr id="20" name="Picture 28" descr="polimek.jpg">
            <a:extLst>
              <a:ext uri="{FF2B5EF4-FFF2-40B4-BE49-F238E27FC236}">
                <a16:creationId xmlns:a16="http://schemas.microsoft.com/office/drawing/2014/main" id="{94683C31-C82B-41AA-A6D1-9ED1E218DB1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63" y="4874867"/>
            <a:ext cx="985260" cy="264989"/>
          </a:xfrm>
          <a:prstGeom prst="rect">
            <a:avLst/>
          </a:prstGeom>
        </p:spPr>
      </p:pic>
      <p:pic>
        <p:nvPicPr>
          <p:cNvPr id="21" name="Picture 29" descr="logo - vardarcı mak san tic ltd sti.jpg">
            <a:extLst>
              <a:ext uri="{FF2B5EF4-FFF2-40B4-BE49-F238E27FC236}">
                <a16:creationId xmlns:a16="http://schemas.microsoft.com/office/drawing/2014/main" id="{2986012E-8B94-4325-9028-5CF7D90B45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889" y="4882333"/>
            <a:ext cx="1136621" cy="250056"/>
          </a:xfrm>
          <a:prstGeom prst="rect">
            <a:avLst/>
          </a:prstGeom>
        </p:spPr>
      </p:pic>
      <p:pic>
        <p:nvPicPr>
          <p:cNvPr id="22" name="Picture 31" descr="itob logo.jpg">
            <a:extLst>
              <a:ext uri="{FF2B5EF4-FFF2-40B4-BE49-F238E27FC236}">
                <a16:creationId xmlns:a16="http://schemas.microsoft.com/office/drawing/2014/main" id="{E837BD69-A1DD-4410-A216-645198B1AF4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55" y="1797710"/>
            <a:ext cx="1052731" cy="682326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9C099329-BF01-4C0C-BD26-5691E44D9D2B}"/>
              </a:ext>
            </a:extLst>
          </p:cNvPr>
          <p:cNvSpPr txBox="1"/>
          <p:nvPr/>
        </p:nvSpPr>
        <p:spPr>
          <a:xfrm>
            <a:off x="9051454" y="4745751"/>
            <a:ext cx="1248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İzmir </a:t>
            </a:r>
            <a:r>
              <a:rPr lang="en-US" sz="1400" b="1" dirty="0" err="1"/>
              <a:t>Ekonomi</a:t>
            </a:r>
            <a:endParaRPr lang="en-US" sz="1400" b="1" dirty="0"/>
          </a:p>
          <a:p>
            <a:r>
              <a:rPr lang="en-US" sz="1400" b="1" dirty="0"/>
              <a:t>Holding A.Ş.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EBB0002-311F-4C6E-B317-AC2CD2C3E44E}"/>
              </a:ext>
            </a:extLst>
          </p:cNvPr>
          <p:cNvSpPr txBox="1"/>
          <p:nvPr/>
        </p:nvSpPr>
        <p:spPr>
          <a:xfrm>
            <a:off x="944755" y="3268423"/>
            <a:ext cx="2913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İzmir Bilim ve Teknoloji Park A.Ş. </a:t>
            </a:r>
            <a:r>
              <a:rPr lang="tr-TR" b="1" dirty="0"/>
              <a:t>İzmir Bilim ve Teknoloji Park Teknoloji Geliştirme Bölgesi</a:t>
            </a:r>
            <a:r>
              <a:rPr lang="tr-TR" dirty="0"/>
              <a:t>’nin Yönetici Şirketidir.</a:t>
            </a:r>
          </a:p>
          <a:p>
            <a:endParaRPr lang="tr-TR" dirty="0"/>
          </a:p>
          <a:p>
            <a:r>
              <a:rPr lang="tr-TR" b="1" dirty="0"/>
              <a:t>İzmir’in önde gelen 15 kurum ve kuruluşunun </a:t>
            </a:r>
            <a:r>
              <a:rPr lang="tr-TR" dirty="0"/>
              <a:t>ortaklığında kurulmuştur. </a:t>
            </a:r>
            <a:endParaRPr lang="tr-TR" b="1" dirty="0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0A65B9CA-5395-4B97-B4EB-5B494F3247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5" y="1580360"/>
            <a:ext cx="2867714" cy="15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9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0B8F118-173E-44C9-BC22-B2F2569A1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784"/>
            <a:ext cx="12192000" cy="4758431"/>
          </a:xfrm>
        </p:spPr>
      </p:pic>
    </p:spTree>
    <p:extLst>
      <p:ext uri="{BB962C8B-B14F-4D97-AF65-F5344CB8AC3E}">
        <p14:creationId xmlns:p14="http://schemas.microsoft.com/office/powerpoint/2010/main" val="366329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D7B3877-8BA7-4D3F-A770-C0104783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6CC0391-7533-4927-A45B-2284C52E5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649"/>
            <a:ext cx="12192000" cy="5646057"/>
          </a:xfrm>
        </p:spPr>
      </p:pic>
    </p:spTree>
    <p:extLst>
      <p:ext uri="{BB962C8B-B14F-4D97-AF65-F5344CB8AC3E}">
        <p14:creationId xmlns:p14="http://schemas.microsoft.com/office/powerpoint/2010/main" val="2104511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026D1F6-BF9B-419F-8A1C-EE5C6D079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368"/>
            <a:ext cx="12192000" cy="48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5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5EF891BA-8C17-47A3-8330-BADDB2F56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4" y="1590714"/>
            <a:ext cx="5524722" cy="3676571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E96EA82-2016-41B0-AA54-631EC697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16" y="1590714"/>
            <a:ext cx="5875796" cy="36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9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C4F51B97-BF6F-44D8-8598-2AFBCBA7D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0"/>
            <a:ext cx="4572000" cy="6858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74B2D8B3-09B9-4347-A27D-437081D18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12" y="105228"/>
            <a:ext cx="3410274" cy="2271486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7E3F0BF5-0E9E-4716-93BF-78A1B5B06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12" y="2420258"/>
            <a:ext cx="6498771" cy="43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3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9601512-6188-4AFC-9F24-1B10CB22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401935-01FB-4166-92B4-540D0B0DB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16C9D52-4AD5-439E-8C20-9DA96267A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943"/>
            <a:ext cx="6707491" cy="367211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0BDC693-01BD-4451-A2C9-D7754171F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29" y="1592943"/>
            <a:ext cx="5508171" cy="36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20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14C92AF2-79BB-4C8A-B7FF-8A964196F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93"/>
            <a:ext cx="12198158" cy="63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7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ial credit system ile ilgili gÃ¶rsel sonucu">
            <a:extLst>
              <a:ext uri="{FF2B5EF4-FFF2-40B4-BE49-F238E27FC236}">
                <a16:creationId xmlns:a16="http://schemas.microsoft.com/office/drawing/2014/main" id="{914D7F96-43A5-4AC3-A902-98B3BC8F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0744"/>
            <a:ext cx="12192000" cy="451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F7292C7-83CB-4AE3-9540-C31456523934}"/>
              </a:ext>
            </a:extLst>
          </p:cNvPr>
          <p:cNvSpPr txBox="1"/>
          <p:nvPr/>
        </p:nvSpPr>
        <p:spPr>
          <a:xfrm>
            <a:off x="340770" y="524523"/>
            <a:ext cx="33019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latin typeface="Arial Black" panose="020B0A04020102020204" pitchFamily="34" charset="0"/>
              </a:rPr>
              <a:t>GÖRÜNTÜ </a:t>
            </a:r>
          </a:p>
          <a:p>
            <a:r>
              <a:rPr lang="tr-TR" sz="3200" dirty="0">
                <a:latin typeface="Arial Black" panose="020B0A04020102020204" pitchFamily="34" charset="0"/>
              </a:rPr>
              <a:t>İŞLEME </a:t>
            </a:r>
          </a:p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TEKNOLOJİSİ</a:t>
            </a:r>
          </a:p>
        </p:txBody>
      </p:sp>
    </p:spTree>
    <p:extLst>
      <p:ext uri="{BB962C8B-B14F-4D97-AF65-F5344CB8AC3E}">
        <p14:creationId xmlns:p14="http://schemas.microsoft.com/office/powerpoint/2010/main" val="3298399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9178174-8BE0-4101-BC70-1DCCFA046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618232-EA0C-4AF0-9736-B3250E6F4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brain drain ile ilgili gÃ¶rsel sonucu">
            <a:extLst>
              <a:ext uri="{FF2B5EF4-FFF2-40B4-BE49-F238E27FC236}">
                <a16:creationId xmlns:a16="http://schemas.microsoft.com/office/drawing/2014/main" id="{5E5CD52F-2C2D-407D-B1DE-DD348CB52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8982075" cy="684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6B44344-EA04-4358-87B5-8D4DDCAB66B9}"/>
              </a:ext>
            </a:extLst>
          </p:cNvPr>
          <p:cNvSpPr txBox="1"/>
          <p:nvPr/>
        </p:nvSpPr>
        <p:spPr>
          <a:xfrm>
            <a:off x="7490358" y="1239609"/>
            <a:ext cx="3286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latin typeface="Arial Black" panose="020B0A04020102020204" pitchFamily="34" charset="0"/>
              </a:rPr>
              <a:t>Beyin Göçüne</a:t>
            </a:r>
          </a:p>
          <a:p>
            <a:r>
              <a:rPr lang="tr-TR" sz="3200" dirty="0">
                <a:latin typeface="Arial Black" panose="020B0A04020102020204" pitchFamily="34" charset="0"/>
              </a:rPr>
              <a:t>Karşı</a:t>
            </a:r>
          </a:p>
          <a:p>
            <a:r>
              <a:rPr lang="tr-TR" sz="3200" dirty="0">
                <a:latin typeface="Arial Black" panose="020B0A04020102020204" pitchFamily="34" charset="0"/>
              </a:rPr>
              <a:t>Beyin Gücü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217883-DADB-4407-AD22-9D801029B196}"/>
              </a:ext>
            </a:extLst>
          </p:cNvPr>
          <p:cNvSpPr txBox="1"/>
          <p:nvPr/>
        </p:nvSpPr>
        <p:spPr>
          <a:xfrm>
            <a:off x="6307303" y="3268436"/>
            <a:ext cx="53495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TEKNOPARK </a:t>
            </a:r>
          </a:p>
          <a:p>
            <a:r>
              <a:rPr lang="tr-TR" sz="40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GİRİŞİMCİLİĞİ VE </a:t>
            </a:r>
          </a:p>
          <a:p>
            <a:r>
              <a:rPr lang="tr-TR" sz="40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EKOSİSTEMLERİ</a:t>
            </a:r>
          </a:p>
        </p:txBody>
      </p:sp>
    </p:spTree>
    <p:extLst>
      <p:ext uri="{BB962C8B-B14F-4D97-AF65-F5344CB8AC3E}">
        <p14:creationId xmlns:p14="http://schemas.microsoft.com/office/powerpoint/2010/main" val="4173180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ubitak bigg ile ilgili gÃ¶rsel sonucu">
            <a:extLst>
              <a:ext uri="{FF2B5EF4-FFF2-40B4-BE49-F238E27FC236}">
                <a16:creationId xmlns:a16="http://schemas.microsoft.com/office/drawing/2014/main" id="{222FE651-52D6-420D-AA90-9B5AB89B3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157862"/>
            <a:ext cx="3805237" cy="25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200 bin tl hibe ile ilgili gÃ¶rsel sonucu">
            <a:extLst>
              <a:ext uri="{FF2B5EF4-FFF2-40B4-BE49-F238E27FC236}">
                <a16:creationId xmlns:a16="http://schemas.microsoft.com/office/drawing/2014/main" id="{361ED598-8306-4D23-9E42-EA711644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333788"/>
            <a:ext cx="8134350" cy="41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65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9CCE2507-173F-4D4D-85A3-EE1713D430B9}"/>
              </a:ext>
            </a:extLst>
          </p:cNvPr>
          <p:cNvSpPr/>
          <p:nvPr/>
        </p:nvSpPr>
        <p:spPr>
          <a:xfrm>
            <a:off x="0" y="304569"/>
            <a:ext cx="12192000" cy="3471862"/>
          </a:xfrm>
          <a:prstGeom prst="rect">
            <a:avLst/>
          </a:prstGeom>
          <a:solidFill>
            <a:srgbClr val="F19100"/>
          </a:solidFill>
          <a:ln>
            <a:solidFill>
              <a:srgbClr val="F19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2C969AFA-26A0-4F0B-99DB-3BC65F85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https://www.yildizkulucka.com/site_document/kutuResim/icon_N5Z29627.jpg">
            <a:extLst>
              <a:ext uri="{FF2B5EF4-FFF2-40B4-BE49-F238E27FC236}">
                <a16:creationId xmlns:a16="http://schemas.microsoft.com/office/drawing/2014/main" id="{A3DBF178-1F82-42C1-ACF9-CFA91659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64" y="304570"/>
            <a:ext cx="3471862" cy="3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yildizkulucka.com/site_document/kutuResim/icon_XJK29627.jpg">
            <a:extLst>
              <a:ext uri="{FF2B5EF4-FFF2-40B4-BE49-F238E27FC236}">
                <a16:creationId xmlns:a16="http://schemas.microsoft.com/office/drawing/2014/main" id="{04570D03-E63B-4C0A-8C93-648CA22E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304572"/>
            <a:ext cx="3471862" cy="3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yildizkulucka.com/site_document/kutuResim/icon_OMN29627.jpg">
            <a:extLst>
              <a:ext uri="{FF2B5EF4-FFF2-40B4-BE49-F238E27FC236}">
                <a16:creationId xmlns:a16="http://schemas.microsoft.com/office/drawing/2014/main" id="{22510EDD-3D5A-42C0-B05D-B896D316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304569"/>
            <a:ext cx="3471863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7CB4E5E-2C6A-4A9E-9FEF-F6F0A2385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06" y="3815028"/>
            <a:ext cx="6096000" cy="28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0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magnet kuluÃ§ka merkezi ile ilgili gÃ¶rsel sonucu">
            <a:extLst>
              <a:ext uri="{FF2B5EF4-FFF2-40B4-BE49-F238E27FC236}">
                <a16:creationId xmlns:a16="http://schemas.microsoft.com/office/drawing/2014/main" id="{67881BF2-40E9-4A6A-88D8-EC5EDFA48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9176" y="-66675"/>
            <a:ext cx="7362824" cy="32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tu Ã§ekirdek ile ilgili gÃ¶rsel sonucu">
            <a:extLst>
              <a:ext uri="{FF2B5EF4-FFF2-40B4-BE49-F238E27FC236}">
                <a16:creationId xmlns:a16="http://schemas.microsoft.com/office/drawing/2014/main" id="{C74D5CAB-A569-46EE-8CC7-CBC9D76B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9176" cy="32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Ä°lgili resim">
            <a:extLst>
              <a:ext uri="{FF2B5EF4-FFF2-40B4-BE49-F238E27FC236}">
                <a16:creationId xmlns:a16="http://schemas.microsoft.com/office/drawing/2014/main" id="{6B19E6C0-B592-4462-8EBB-121FD9C0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5528"/>
            <a:ext cx="5476874" cy="36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agnet kuluÃ§ka merkezi ile ilgili gÃ¶rsel sonucu">
            <a:extLst>
              <a:ext uri="{FF2B5EF4-FFF2-40B4-BE49-F238E27FC236}">
                <a16:creationId xmlns:a16="http://schemas.microsoft.com/office/drawing/2014/main" id="{491C0085-F50D-463E-B64F-78FC9D6A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4" y="2919129"/>
            <a:ext cx="6715126" cy="393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79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BD1019F-DDF9-47D0-8F92-788E18F9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197302-2155-4D39-8BC4-AF6089E39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 descr="Ä°lgili resim">
            <a:extLst>
              <a:ext uri="{FF2B5EF4-FFF2-40B4-BE49-F238E27FC236}">
                <a16:creationId xmlns:a16="http://schemas.microsoft.com/office/drawing/2014/main" id="{78A56198-9126-4ED5-B90D-F9A47D8C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187430D2-D1BB-4731-8CBC-1CE1CE6A1293}"/>
              </a:ext>
            </a:extLst>
          </p:cNvPr>
          <p:cNvSpPr txBox="1"/>
          <p:nvPr/>
        </p:nvSpPr>
        <p:spPr>
          <a:xfrm>
            <a:off x="7772048" y="5206107"/>
            <a:ext cx="3054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latin typeface="Arial Black" panose="020B0A04020102020204" pitchFamily="34" charset="0"/>
              </a:rPr>
              <a:t>NELER</a:t>
            </a:r>
          </a:p>
          <a:p>
            <a:r>
              <a:rPr lang="tr-TR" sz="3200" dirty="0">
                <a:latin typeface="Arial Black" panose="020B0A04020102020204" pitchFamily="34" charset="0"/>
              </a:rPr>
              <a:t>YAPABİLİRİZ</a:t>
            </a:r>
          </a:p>
        </p:txBody>
      </p:sp>
    </p:spTree>
    <p:extLst>
      <p:ext uri="{BB962C8B-B14F-4D97-AF65-F5344CB8AC3E}">
        <p14:creationId xmlns:p14="http://schemas.microsoft.com/office/powerpoint/2010/main" val="1461903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urkiye sanayisi dijital dÃ¶nÃ¼ÅÃ¼m yol haritasÄ± ile ilgili gÃ¶rsel sonucu">
            <a:extLst>
              <a:ext uri="{FF2B5EF4-FFF2-40B4-BE49-F238E27FC236}">
                <a16:creationId xmlns:a16="http://schemas.microsoft.com/office/drawing/2014/main" id="{BB8A1A9A-6BE9-412D-A51D-FBC7E6798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1007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2A47605-9CEE-4643-9493-0C71B0149F86}"/>
              </a:ext>
            </a:extLst>
          </p:cNvPr>
          <p:cNvSpPr/>
          <p:nvPr/>
        </p:nvSpPr>
        <p:spPr>
          <a:xfrm>
            <a:off x="0" y="0"/>
            <a:ext cx="5134238" cy="6858000"/>
          </a:xfrm>
          <a:prstGeom prst="rect">
            <a:avLst/>
          </a:prstGeom>
          <a:solidFill>
            <a:srgbClr val="06090E"/>
          </a:solidFill>
          <a:ln>
            <a:solidFill>
              <a:srgbClr val="06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AC6E3AA-B77F-4E1C-98FE-5AD050DF5864}"/>
              </a:ext>
            </a:extLst>
          </p:cNvPr>
          <p:cNvSpPr txBox="1"/>
          <p:nvPr/>
        </p:nvSpPr>
        <p:spPr>
          <a:xfrm>
            <a:off x="437696" y="1905506"/>
            <a:ext cx="414831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TÜRKİYE’NİN </a:t>
            </a:r>
          </a:p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SANAYİ DEVRİMİ </a:t>
            </a:r>
          </a:p>
          <a:p>
            <a:endParaRPr lang="tr-T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DİJİTAL TÜRKİYE</a:t>
            </a:r>
          </a:p>
          <a:p>
            <a:endParaRPr lang="tr-TR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YOL HARİTASI</a:t>
            </a:r>
          </a:p>
        </p:txBody>
      </p:sp>
    </p:spTree>
    <p:extLst>
      <p:ext uri="{BB962C8B-B14F-4D97-AF65-F5344CB8AC3E}">
        <p14:creationId xmlns:p14="http://schemas.microsoft.com/office/powerpoint/2010/main" val="209046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F7CF81B-0090-4B95-8DC0-E1045920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2D5991E-A8FA-4135-B589-40A2D89C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CF1A782-A085-47E5-8890-734E96ECA0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12192000" cy="581183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C4C8CCD-0157-41EC-A240-1A6EB573A44A}"/>
              </a:ext>
            </a:extLst>
          </p:cNvPr>
          <p:cNvSpPr txBox="1"/>
          <p:nvPr/>
        </p:nvSpPr>
        <p:spPr>
          <a:xfrm>
            <a:off x="477452" y="2054593"/>
            <a:ext cx="3000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30 TRİLYON </a:t>
            </a:r>
          </a:p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DOLAR</a:t>
            </a:r>
          </a:p>
          <a:p>
            <a:r>
              <a:rPr lang="tr-TR" sz="3200" dirty="0">
                <a:solidFill>
                  <a:schemeClr val="bg1"/>
                </a:solidFill>
                <a:latin typeface="Arial Black" panose="020B0A04020102020204" pitchFamily="34" charset="0"/>
              </a:rPr>
              <a:t>İŞ HACMİ</a:t>
            </a:r>
          </a:p>
        </p:txBody>
      </p:sp>
    </p:spTree>
    <p:extLst>
      <p:ext uri="{BB962C8B-B14F-4D97-AF65-F5344CB8AC3E}">
        <p14:creationId xmlns:p14="http://schemas.microsoft.com/office/powerpoint/2010/main" val="2938551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507960F-6596-4C63-B8C9-A18386EAF8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215"/>
            <a:ext cx="12191999" cy="69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41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Ä°lgili resim">
            <a:extLst>
              <a:ext uri="{FF2B5EF4-FFF2-40B4-BE49-F238E27FC236}">
                <a16:creationId xmlns:a16="http://schemas.microsoft.com/office/drawing/2014/main" id="{C3E28A3E-EDA0-4CB3-910B-9F7280CD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93268D8-0D1E-46C4-B458-B4347A8CC20E}"/>
              </a:ext>
            </a:extLst>
          </p:cNvPr>
          <p:cNvSpPr/>
          <p:nvPr/>
        </p:nvSpPr>
        <p:spPr>
          <a:xfrm>
            <a:off x="6599853" y="2500605"/>
            <a:ext cx="5592148" cy="3616028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77FC272-7650-43A9-B9A2-5F9F400B2CE5}"/>
              </a:ext>
            </a:extLst>
          </p:cNvPr>
          <p:cNvSpPr txBox="1"/>
          <p:nvPr/>
        </p:nvSpPr>
        <p:spPr>
          <a:xfrm>
            <a:off x="7240562" y="2769106"/>
            <a:ext cx="486543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4000" b="1" dirty="0">
                <a:latin typeface="Arial Black" panose="020B0A04020102020204" pitchFamily="34" charset="0"/>
              </a:rPr>
              <a:t>TEKNOPARK</a:t>
            </a:r>
          </a:p>
          <a:p>
            <a:pPr algn="r"/>
            <a:r>
              <a:rPr lang="tr-TR" sz="4000" b="1" dirty="0">
                <a:latin typeface="Arial Black" panose="020B0A04020102020204" pitchFamily="34" charset="0"/>
              </a:rPr>
              <a:t>GİRİŞİMCİLİĞİNİ</a:t>
            </a:r>
          </a:p>
          <a:p>
            <a:pPr algn="r"/>
            <a:r>
              <a:rPr lang="tr-TR" sz="4000" b="1" dirty="0">
                <a:latin typeface="Arial Black" panose="020B0A04020102020204" pitchFamily="34" charset="0"/>
              </a:rPr>
              <a:t>VE </a:t>
            </a:r>
          </a:p>
          <a:p>
            <a:pPr algn="r"/>
            <a:r>
              <a:rPr lang="tr-TR" sz="4000" b="1" dirty="0">
                <a:latin typeface="Arial Black" panose="020B0A04020102020204" pitchFamily="34" charset="0"/>
              </a:rPr>
              <a:t>EKOSİSTEMİNİ</a:t>
            </a:r>
          </a:p>
          <a:p>
            <a:pPr algn="r"/>
            <a:r>
              <a:rPr lang="tr-TR" sz="4000" b="1" dirty="0">
                <a:latin typeface="Arial Black" panose="020B0A04020102020204" pitchFamily="34" charset="0"/>
              </a:rPr>
              <a:t>DESTEKLEYİN</a:t>
            </a:r>
          </a:p>
        </p:txBody>
      </p:sp>
    </p:spTree>
    <p:extLst>
      <p:ext uri="{BB962C8B-B14F-4D97-AF65-F5344CB8AC3E}">
        <p14:creationId xmlns:p14="http://schemas.microsoft.com/office/powerpoint/2010/main" val="1587178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757FDC6E-1514-4C0C-9281-0CCCEA88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88" y="-38328"/>
            <a:ext cx="974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B67121D-43F8-4DDC-B9DE-32464FBC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328"/>
            <a:ext cx="10515600" cy="1325563"/>
          </a:xfrm>
        </p:spPr>
        <p:txBody>
          <a:bodyPr/>
          <a:lstStyle/>
          <a:p>
            <a:r>
              <a:rPr lang="tr-TR" b="1" dirty="0"/>
              <a:t>YETENEK DEVRİMİ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92747D-FD88-4FCC-8D7F-9672C1CD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0964"/>
            <a:ext cx="10515600" cy="1519874"/>
          </a:xfrm>
        </p:spPr>
        <p:txBody>
          <a:bodyPr/>
          <a:lstStyle/>
          <a:p>
            <a:r>
              <a:rPr lang="tr-TR" b="0" i="0" dirty="0">
                <a:solidFill>
                  <a:srgbClr val="292929"/>
                </a:solidFill>
                <a:effectLst/>
                <a:latin typeface="medium-content-serif-font"/>
              </a:rPr>
              <a:t>yaratıcılık, </a:t>
            </a:r>
          </a:p>
          <a:p>
            <a:r>
              <a:rPr lang="tr-TR" b="0" i="0" dirty="0" err="1">
                <a:solidFill>
                  <a:srgbClr val="292929"/>
                </a:solidFill>
                <a:effectLst/>
                <a:latin typeface="medium-content-serif-font"/>
              </a:rPr>
              <a:t>öğrenebilirlik</a:t>
            </a:r>
            <a:r>
              <a:rPr lang="tr-TR" b="0" i="0" dirty="0">
                <a:solidFill>
                  <a:srgbClr val="292929"/>
                </a:solidFill>
                <a:effectLst/>
                <a:latin typeface="medium-content-serif-font"/>
              </a:rPr>
              <a:t> (</a:t>
            </a:r>
            <a:r>
              <a:rPr lang="tr-TR" b="0" i="1" dirty="0" err="1">
                <a:solidFill>
                  <a:srgbClr val="292929"/>
                </a:solidFill>
                <a:effectLst/>
                <a:latin typeface="medium-content-serif-font"/>
              </a:rPr>
              <a:t>learnability</a:t>
            </a:r>
            <a:r>
              <a:rPr lang="tr-TR" b="0" i="0" dirty="0">
                <a:solidFill>
                  <a:srgbClr val="292929"/>
                </a:solidFill>
                <a:effectLst/>
                <a:latin typeface="medium-content-serif-font"/>
              </a:rPr>
              <a:t>), </a:t>
            </a:r>
          </a:p>
          <a:p>
            <a:r>
              <a:rPr lang="tr-TR" b="0" i="0" dirty="0">
                <a:solidFill>
                  <a:srgbClr val="292929"/>
                </a:solidFill>
                <a:effectLst/>
                <a:latin typeface="medium-content-serif-font"/>
              </a:rPr>
              <a:t>esnek beceri setine sahip 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8005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39297A8-F6DE-4020-B7BD-5BF7CDC4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C06E61-E35D-4E13-8667-7270DC08C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Ä°lgili resim">
            <a:extLst>
              <a:ext uri="{FF2B5EF4-FFF2-40B4-BE49-F238E27FC236}">
                <a16:creationId xmlns:a16="http://schemas.microsoft.com/office/drawing/2014/main" id="{9B9A69CF-DA93-492F-8F09-8DE28866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263188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cial credit system ile ilgili gÃ¶rsel sonucu">
            <a:extLst>
              <a:ext uri="{FF2B5EF4-FFF2-40B4-BE49-F238E27FC236}">
                <a16:creationId xmlns:a16="http://schemas.microsoft.com/office/drawing/2014/main" id="{64EE7FF4-7FFA-4DC1-9B74-57855ED98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384">
            <a:off x="7763103" y="4646659"/>
            <a:ext cx="4600556" cy="195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73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E1CE81-91B5-4ABD-8D9B-74D94F0A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7EB493-B168-41F9-981F-DD901C82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A Real Pain in the Neck: Surgeons' Posture | MedPage Today">
            <a:extLst>
              <a:ext uri="{FF2B5EF4-FFF2-40B4-BE49-F238E27FC236}">
                <a16:creationId xmlns:a16="http://schemas.microsoft.com/office/drawing/2014/main" id="{F80D8814-C67A-45C2-858C-7F0FE07D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2575" cy="68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79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F8BD85-03BC-4E52-823A-EED2EDD9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B84E80-EEA2-48F0-AF72-82BC3838C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Abex">
            <a:extLst>
              <a:ext uri="{FF2B5EF4-FFF2-40B4-BE49-F238E27FC236}">
                <a16:creationId xmlns:a16="http://schemas.microsoft.com/office/drawing/2014/main" id="{BC83EE09-5A7B-4B8A-8872-4AF0233D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7"/>
            <a:ext cx="6855263" cy="685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51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BA1899-DEB5-4A0D-962D-FEA563B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91662C-5209-44C9-A3D2-801CB5674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6" name="Picture 4" descr="Da vinci xi model - TurboSquid 1352852">
            <a:extLst>
              <a:ext uri="{FF2B5EF4-FFF2-40B4-BE49-F238E27FC236}">
                <a16:creationId xmlns:a16="http://schemas.microsoft.com/office/drawing/2014/main" id="{28777769-3FEA-44CC-B346-1EA48E99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"/>
            <a:ext cx="1219200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30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5B342A-4F65-43AD-971D-884B9492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 descr="Hırsız marketi 1 kutu asitli içecekle soydu! | 3. Sayfa">
            <a:extLst>
              <a:ext uri="{FF2B5EF4-FFF2-40B4-BE49-F238E27FC236}">
                <a16:creationId xmlns:a16="http://schemas.microsoft.com/office/drawing/2014/main" id="{384F0A49-C3D2-4910-A20F-E9F37BBF6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84" y="1428688"/>
            <a:ext cx="6339978" cy="35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65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mazon opens small Amazon Go store, reveals broad strategy - Business  Insider">
            <a:extLst>
              <a:ext uri="{FF2B5EF4-FFF2-40B4-BE49-F238E27FC236}">
                <a16:creationId xmlns:a16="http://schemas.microsoft.com/office/drawing/2014/main" id="{AE0AF7A5-FF72-466E-A328-AB5BA77F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64" y="1362531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13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udent Entrepreneurship | Duke Pratt School of Engineering">
            <a:extLst>
              <a:ext uri="{FF2B5EF4-FFF2-40B4-BE49-F238E27FC236}">
                <a16:creationId xmlns:a16="http://schemas.microsoft.com/office/drawing/2014/main" id="{43A717E3-CEBA-4987-B750-57B41404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51" y="2338482"/>
            <a:ext cx="5878707" cy="19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700E9DC-4E44-4729-AF6B-6C04C55C6E6A}"/>
              </a:ext>
            </a:extLst>
          </p:cNvPr>
          <p:cNvSpPr txBox="1"/>
          <p:nvPr/>
        </p:nvSpPr>
        <p:spPr>
          <a:xfrm>
            <a:off x="3112794" y="4300500"/>
            <a:ext cx="61231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500" b="1" dirty="0"/>
              <a:t>KOLEJ GİRİŞİMCİLİK KULÜBÜ, KULUÇKA MERKEZİ, GİRİŞİMCİLİK PROGRAMI</a:t>
            </a:r>
          </a:p>
        </p:txBody>
      </p:sp>
      <p:pic>
        <p:nvPicPr>
          <p:cNvPr id="7172" name="Picture 4" descr="Martin Dimitrov">
            <a:extLst>
              <a:ext uri="{FF2B5EF4-FFF2-40B4-BE49-F238E27FC236}">
                <a16:creationId xmlns:a16="http://schemas.microsoft.com/office/drawing/2014/main" id="{C2A0E279-789C-4FD4-96F9-07F68132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24" y="2314664"/>
            <a:ext cx="1962682" cy="19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k: Çentikli Sağ 4">
            <a:extLst>
              <a:ext uri="{FF2B5EF4-FFF2-40B4-BE49-F238E27FC236}">
                <a16:creationId xmlns:a16="http://schemas.microsoft.com/office/drawing/2014/main" id="{6F069FFA-AA7B-402E-AA5A-CAF21F61A283}"/>
              </a:ext>
            </a:extLst>
          </p:cNvPr>
          <p:cNvSpPr/>
          <p:nvPr/>
        </p:nvSpPr>
        <p:spPr>
          <a:xfrm>
            <a:off x="9186561" y="3137432"/>
            <a:ext cx="810366" cy="4654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16AE1BA-BE68-4076-80DB-BA67EF762736}"/>
              </a:ext>
            </a:extLst>
          </p:cNvPr>
          <p:cNvSpPr txBox="1"/>
          <p:nvPr/>
        </p:nvSpPr>
        <p:spPr>
          <a:xfrm>
            <a:off x="627877" y="715709"/>
            <a:ext cx="2886475" cy="3357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KOLEJDEKİ DİĞER KULÜPLER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1CAEA21-37B5-4213-BB8C-7D95A48DEE60}"/>
              </a:ext>
            </a:extLst>
          </p:cNvPr>
          <p:cNvSpPr txBox="1"/>
          <p:nvPr/>
        </p:nvSpPr>
        <p:spPr>
          <a:xfrm>
            <a:off x="278337" y="1317192"/>
            <a:ext cx="1873516" cy="3357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İZMİR BİLİMPARK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A11B118-EDCC-4C39-B8F2-25874348B12A}"/>
              </a:ext>
            </a:extLst>
          </p:cNvPr>
          <p:cNvSpPr txBox="1"/>
          <p:nvPr/>
        </p:nvSpPr>
        <p:spPr>
          <a:xfrm>
            <a:off x="1774053" y="1889021"/>
            <a:ext cx="1027153" cy="3357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VELİLER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544D119-60F4-43EF-926E-1044D414BB1C}"/>
              </a:ext>
            </a:extLst>
          </p:cNvPr>
          <p:cNvSpPr txBox="1"/>
          <p:nvPr/>
        </p:nvSpPr>
        <p:spPr>
          <a:xfrm>
            <a:off x="250961" y="2473770"/>
            <a:ext cx="2382324" cy="3357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KULUÇKA MERKEZLERİ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8E00A19-A255-4073-B84D-017113BB0A8F}"/>
              </a:ext>
            </a:extLst>
          </p:cNvPr>
          <p:cNvSpPr txBox="1"/>
          <p:nvPr/>
        </p:nvSpPr>
        <p:spPr>
          <a:xfrm>
            <a:off x="590848" y="3045925"/>
            <a:ext cx="249274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REHBER ÖĞRETMENLER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0620ED7B-5B18-4035-8A7D-9BE695A61A8B}"/>
              </a:ext>
            </a:extLst>
          </p:cNvPr>
          <p:cNvSpPr txBox="1"/>
          <p:nvPr/>
        </p:nvSpPr>
        <p:spPr>
          <a:xfrm>
            <a:off x="113606" y="3707138"/>
            <a:ext cx="2334387" cy="3357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ALAN ÖĞRETMENLERİ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CFBE871-C6B1-4FB0-B4BA-F54B6FEC58DD}"/>
              </a:ext>
            </a:extLst>
          </p:cNvPr>
          <p:cNvSpPr txBox="1"/>
          <p:nvPr/>
        </p:nvSpPr>
        <p:spPr>
          <a:xfrm>
            <a:off x="1341024" y="4252812"/>
            <a:ext cx="1460182" cy="3357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MENTÖRLER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954E104-7372-4800-8AA5-8690E20918BD}"/>
              </a:ext>
            </a:extLst>
          </p:cNvPr>
          <p:cNvSpPr txBox="1"/>
          <p:nvPr/>
        </p:nvSpPr>
        <p:spPr>
          <a:xfrm>
            <a:off x="103622" y="4882870"/>
            <a:ext cx="2605382" cy="33575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ŞİRKETLER &amp; KURUMLAR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7B7BC4F9-18EC-4653-8F14-EC7A7899ADFE}"/>
              </a:ext>
            </a:extLst>
          </p:cNvPr>
          <p:cNvSpPr txBox="1"/>
          <p:nvPr/>
        </p:nvSpPr>
        <p:spPr>
          <a:xfrm>
            <a:off x="1564481" y="5459043"/>
            <a:ext cx="162248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r-TR" b="1" dirty="0"/>
              <a:t>SPONSORLAR</a:t>
            </a:r>
          </a:p>
        </p:txBody>
      </p:sp>
      <p:sp>
        <p:nvSpPr>
          <p:cNvPr id="28" name="Ok: Köşeli Çift Ayraç 27">
            <a:extLst>
              <a:ext uri="{FF2B5EF4-FFF2-40B4-BE49-F238E27FC236}">
                <a16:creationId xmlns:a16="http://schemas.microsoft.com/office/drawing/2014/main" id="{6CD90EBA-FA02-48C2-845E-EAF1E34E1048}"/>
              </a:ext>
            </a:extLst>
          </p:cNvPr>
          <p:cNvSpPr/>
          <p:nvPr/>
        </p:nvSpPr>
        <p:spPr>
          <a:xfrm rot="18874089">
            <a:off x="3117907" y="4784251"/>
            <a:ext cx="521054" cy="5749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9" name="Ok: Köşeli Çift Ayraç 28">
            <a:extLst>
              <a:ext uri="{FF2B5EF4-FFF2-40B4-BE49-F238E27FC236}">
                <a16:creationId xmlns:a16="http://schemas.microsoft.com/office/drawing/2014/main" id="{073463D2-6927-44B9-8B14-D2C45F88DDC3}"/>
              </a:ext>
            </a:extLst>
          </p:cNvPr>
          <p:cNvSpPr/>
          <p:nvPr/>
        </p:nvSpPr>
        <p:spPr>
          <a:xfrm rot="3487094">
            <a:off x="3308140" y="1274559"/>
            <a:ext cx="521054" cy="5749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0" name="Ok: Köşeli Çift Ayraç 29">
            <a:extLst>
              <a:ext uri="{FF2B5EF4-FFF2-40B4-BE49-F238E27FC236}">
                <a16:creationId xmlns:a16="http://schemas.microsoft.com/office/drawing/2014/main" id="{9A5D7CD1-03F2-4161-9CFC-5C07A13F5A36}"/>
              </a:ext>
            </a:extLst>
          </p:cNvPr>
          <p:cNvSpPr/>
          <p:nvPr/>
        </p:nvSpPr>
        <p:spPr>
          <a:xfrm rot="21040042">
            <a:off x="2731033" y="3717396"/>
            <a:ext cx="521054" cy="5749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2" name="Ok: Köşeli Çift Ayraç 31">
            <a:extLst>
              <a:ext uri="{FF2B5EF4-FFF2-40B4-BE49-F238E27FC236}">
                <a16:creationId xmlns:a16="http://schemas.microsoft.com/office/drawing/2014/main" id="{2DC01592-4C7B-4B00-91F6-75159A6F9453}"/>
              </a:ext>
            </a:extLst>
          </p:cNvPr>
          <p:cNvSpPr/>
          <p:nvPr/>
        </p:nvSpPr>
        <p:spPr>
          <a:xfrm rot="1574374">
            <a:off x="2809251" y="2346307"/>
            <a:ext cx="521054" cy="5749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55A41382-FBDE-447A-9327-658224266876}"/>
              </a:ext>
            </a:extLst>
          </p:cNvPr>
          <p:cNvSpPr txBox="1"/>
          <p:nvPr/>
        </p:nvSpPr>
        <p:spPr>
          <a:xfrm>
            <a:off x="10052924" y="34674"/>
            <a:ext cx="17527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İş Fikirleri,</a:t>
            </a:r>
          </a:p>
          <a:p>
            <a:r>
              <a:rPr lang="tr-TR" dirty="0"/>
              <a:t>Ürünler,</a:t>
            </a:r>
          </a:p>
          <a:p>
            <a:r>
              <a:rPr lang="tr-TR" dirty="0"/>
              <a:t>Hizmetler,</a:t>
            </a:r>
          </a:p>
          <a:p>
            <a:r>
              <a:rPr lang="tr-TR" dirty="0"/>
              <a:t>Şirketler,</a:t>
            </a:r>
          </a:p>
          <a:p>
            <a:r>
              <a:rPr lang="tr-TR" dirty="0"/>
              <a:t>Gelir,</a:t>
            </a:r>
          </a:p>
          <a:p>
            <a:r>
              <a:rPr lang="tr-TR" dirty="0"/>
              <a:t>İnovasyon,</a:t>
            </a:r>
          </a:p>
          <a:p>
            <a:r>
              <a:rPr lang="tr-TR" dirty="0"/>
              <a:t>Bilinirlik,</a:t>
            </a:r>
          </a:p>
          <a:p>
            <a:r>
              <a:rPr lang="tr-TR" dirty="0"/>
              <a:t>İstihdam yaratan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F2E46A26-B709-4530-8070-BBD3FF7EB54E}"/>
              </a:ext>
            </a:extLst>
          </p:cNvPr>
          <p:cNvSpPr txBox="1"/>
          <p:nvPr/>
        </p:nvSpPr>
        <p:spPr>
          <a:xfrm>
            <a:off x="9968940" y="4350630"/>
            <a:ext cx="2464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Merak eden,</a:t>
            </a:r>
          </a:p>
          <a:p>
            <a:r>
              <a:rPr lang="tr-TR" dirty="0"/>
              <a:t>Yaratıcı</a:t>
            </a:r>
          </a:p>
          <a:p>
            <a:r>
              <a:rPr lang="tr-TR" dirty="0"/>
              <a:t>Problem Çözen</a:t>
            </a:r>
          </a:p>
          <a:p>
            <a:r>
              <a:rPr lang="tr-TR" dirty="0"/>
              <a:t>Fırsat yakalayan</a:t>
            </a:r>
          </a:p>
          <a:p>
            <a:r>
              <a:rPr lang="tr-TR" dirty="0"/>
              <a:t>Israrlı, Sebat Eden</a:t>
            </a:r>
          </a:p>
          <a:p>
            <a:r>
              <a:rPr lang="tr-TR" dirty="0"/>
              <a:t>İyimser, Dışa dönük </a:t>
            </a:r>
          </a:p>
          <a:p>
            <a:r>
              <a:rPr lang="tr-TR" dirty="0"/>
              <a:t>Yapıcı zihin yapısı</a:t>
            </a:r>
          </a:p>
          <a:p>
            <a:r>
              <a:rPr lang="tr-TR" dirty="0"/>
              <a:t>Hata yapmaktan korkmayan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D4412840-D7EE-426F-AC9D-331CCE69F956}"/>
              </a:ext>
            </a:extLst>
          </p:cNvPr>
          <p:cNvSpPr txBox="1"/>
          <p:nvPr/>
        </p:nvSpPr>
        <p:spPr>
          <a:xfrm>
            <a:off x="3404001" y="1928891"/>
            <a:ext cx="555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PRATİK &amp; DENEME &amp; FIRSAT &amp; KENDİNİ GERÇEKLEŞTİRME</a:t>
            </a:r>
          </a:p>
        </p:txBody>
      </p:sp>
    </p:spTree>
    <p:extLst>
      <p:ext uri="{BB962C8B-B14F-4D97-AF65-F5344CB8AC3E}">
        <p14:creationId xmlns:p14="http://schemas.microsoft.com/office/powerpoint/2010/main" val="1919854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killi otopark arduino robotik kodlama dzce hrriyet ortaokulu 3GP Mp4 HD  Download">
            <a:extLst>
              <a:ext uri="{FF2B5EF4-FFF2-40B4-BE49-F238E27FC236}">
                <a16:creationId xmlns:a16="http://schemas.microsoft.com/office/drawing/2014/main" id="{D31614A1-3781-4E68-AE3E-ABB5A1B6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4" y="293964"/>
            <a:ext cx="3903995" cy="219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EXA the six-legged robot plant chases the sun to look after its succulent">
            <a:extLst>
              <a:ext uri="{FF2B5EF4-FFF2-40B4-BE49-F238E27FC236}">
                <a16:creationId xmlns:a16="http://schemas.microsoft.com/office/drawing/2014/main" id="{C48FFC12-1E26-499E-8EED-7B84FDD4D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017" y="2372837"/>
            <a:ext cx="3755244" cy="211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EXA the six-legged robot plant chases the sun to look after its succulent">
            <a:extLst>
              <a:ext uri="{FF2B5EF4-FFF2-40B4-BE49-F238E27FC236}">
                <a16:creationId xmlns:a16="http://schemas.microsoft.com/office/drawing/2014/main" id="{FFCEAFE8-43D4-48F0-BFCC-EBFC7B3D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017" y="4650211"/>
            <a:ext cx="3667075" cy="191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0442AC67-A196-46E0-879E-01413DE4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94" y="3810913"/>
            <a:ext cx="4388632" cy="283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86798DD-D9DC-4325-9193-D477A06F0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452" y="3429000"/>
            <a:ext cx="2066945" cy="2359555"/>
          </a:xfrm>
          <a:prstGeom prst="rect">
            <a:avLst/>
          </a:prstGeom>
        </p:spPr>
      </p:pic>
      <p:pic>
        <p:nvPicPr>
          <p:cNvPr id="8202" name="Picture 10" descr="Vincross Launches Comprehensive Robotics Ecosystem, Including Robot and  Operating System, to Bring Programmable Robots to the Masses | Business Wire">
            <a:extLst>
              <a:ext uri="{FF2B5EF4-FFF2-40B4-BE49-F238E27FC236}">
                <a16:creationId xmlns:a16="http://schemas.microsoft.com/office/drawing/2014/main" id="{EED8421B-E282-483A-887A-FE09E895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64" y="6193721"/>
            <a:ext cx="2122533" cy="4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k: Köşeli Çift Ayraç 4">
            <a:extLst>
              <a:ext uri="{FF2B5EF4-FFF2-40B4-BE49-F238E27FC236}">
                <a16:creationId xmlns:a16="http://schemas.microsoft.com/office/drawing/2014/main" id="{E84D57CA-6F96-4ABE-9E7C-DCA504425B59}"/>
              </a:ext>
            </a:extLst>
          </p:cNvPr>
          <p:cNvSpPr/>
          <p:nvPr/>
        </p:nvSpPr>
        <p:spPr>
          <a:xfrm rot="5400000">
            <a:off x="1671330" y="2219225"/>
            <a:ext cx="1073188" cy="13463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662A35F-3FB3-4500-9F23-8A3F44897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5965" y="69402"/>
            <a:ext cx="6647195" cy="2236935"/>
          </a:xfrm>
          <a:prstGeom prst="rect">
            <a:avLst/>
          </a:prstGeom>
        </p:spPr>
      </p:pic>
      <p:sp>
        <p:nvSpPr>
          <p:cNvPr id="7" name="Ok: Çentikli Sağ 6">
            <a:extLst>
              <a:ext uri="{FF2B5EF4-FFF2-40B4-BE49-F238E27FC236}">
                <a16:creationId xmlns:a16="http://schemas.microsoft.com/office/drawing/2014/main" id="{85434E64-F509-4776-8A46-07B647A3B5C9}"/>
              </a:ext>
            </a:extLst>
          </p:cNvPr>
          <p:cNvSpPr/>
          <p:nvPr/>
        </p:nvSpPr>
        <p:spPr>
          <a:xfrm rot="9726392">
            <a:off x="10467093" y="1518408"/>
            <a:ext cx="1303157" cy="60230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5899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13135FA-FCC7-4048-9E1B-766375D2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78" y="195750"/>
            <a:ext cx="6423932" cy="230587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C28CEB-7EA0-4A7B-A4A5-B3F6CE66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79" y="2370214"/>
            <a:ext cx="6423932" cy="201975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834F469-EC95-42B9-984D-80B646C0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079" y="4554230"/>
            <a:ext cx="6423932" cy="21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01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A61EE23-B2E1-4F58-BDB6-6D40A3238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595" y="3499095"/>
            <a:ext cx="5992206" cy="3086528"/>
          </a:xfrm>
          <a:prstGeom prst="rect">
            <a:avLst/>
          </a:prstGeom>
        </p:spPr>
      </p:pic>
      <p:pic>
        <p:nvPicPr>
          <p:cNvPr id="1026" name="Picture 2" descr="This is the new dogbrella leash!!!!!!!!!!!. On the plus side, no towelling  down when you get home with your four legged friend | Dog umbrella, Dog  love, Dog leash">
            <a:extLst>
              <a:ext uri="{FF2B5EF4-FFF2-40B4-BE49-F238E27FC236}">
                <a16:creationId xmlns:a16="http://schemas.microsoft.com/office/drawing/2014/main" id="{D2E60985-E49D-411D-A586-5851DE46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98" y="-937425"/>
            <a:ext cx="28575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luxe 30&quot; Storm Umbrella | Pellacraft | Promotional Merchandise">
            <a:extLst>
              <a:ext uri="{FF2B5EF4-FFF2-40B4-BE49-F238E27FC236}">
                <a16:creationId xmlns:a16="http://schemas.microsoft.com/office/drawing/2014/main" id="{A35BE106-9E4D-4365-926D-D4815346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93" y="344849"/>
            <a:ext cx="3649614" cy="364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in, wind, umbrella, storm, poncho, fun, girls by Anne Yungwirth. Photo  stock - Snapwire">
            <a:extLst>
              <a:ext uri="{FF2B5EF4-FFF2-40B4-BE49-F238E27FC236}">
                <a16:creationId xmlns:a16="http://schemas.microsoft.com/office/drawing/2014/main" id="{4D5A2E98-B916-4669-87D7-E75ABCD1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7048" y="422617"/>
            <a:ext cx="4656653" cy="34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rtrait of a wet dog standing on park bench in rain - Stock Photo -  Dissolve">
            <a:extLst>
              <a:ext uri="{FF2B5EF4-FFF2-40B4-BE49-F238E27FC236}">
                <a16:creationId xmlns:a16="http://schemas.microsoft.com/office/drawing/2014/main" id="{E53F2BEA-C007-406D-985B-1AC1D8F52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62" y="4072231"/>
            <a:ext cx="4040882" cy="26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gbrella - Home | Facebook">
            <a:extLst>
              <a:ext uri="{FF2B5EF4-FFF2-40B4-BE49-F238E27FC236}">
                <a16:creationId xmlns:a16="http://schemas.microsoft.com/office/drawing/2014/main" id="{1A5C4F09-A08F-4D83-B7C9-190AF64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4732"/>
            <a:ext cx="3053301" cy="30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k: Aşağı 2">
            <a:extLst>
              <a:ext uri="{FF2B5EF4-FFF2-40B4-BE49-F238E27FC236}">
                <a16:creationId xmlns:a16="http://schemas.microsoft.com/office/drawing/2014/main" id="{76EC0D2A-9552-4867-9E91-821DBC3A00C1}"/>
              </a:ext>
            </a:extLst>
          </p:cNvPr>
          <p:cNvSpPr/>
          <p:nvPr/>
        </p:nvSpPr>
        <p:spPr>
          <a:xfrm rot="7259424">
            <a:off x="9924562" y="4973571"/>
            <a:ext cx="473385" cy="11201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4227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 14">
            <a:extLst>
              <a:ext uri="{FF2B5EF4-FFF2-40B4-BE49-F238E27FC236}">
                <a16:creationId xmlns:a16="http://schemas.microsoft.com/office/drawing/2014/main" id="{C002A285-3549-4C22-9B77-52DCC136AEF3}"/>
              </a:ext>
            </a:extLst>
          </p:cNvPr>
          <p:cNvSpPr/>
          <p:nvPr/>
        </p:nvSpPr>
        <p:spPr>
          <a:xfrm>
            <a:off x="4394265" y="2308660"/>
            <a:ext cx="7088957" cy="23095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b="1" dirty="0" err="1"/>
              <a:t>Thanks</a:t>
            </a:r>
            <a:endParaRPr lang="tr-TR" b="1" dirty="0"/>
          </a:p>
          <a:p>
            <a:pPr algn="r"/>
            <a:r>
              <a:rPr lang="tr-TR" dirty="0">
                <a:solidFill>
                  <a:schemeClr val="bg1">
                    <a:lumMod val="50000"/>
                  </a:schemeClr>
                </a:solidFill>
              </a:rPr>
              <a:t>www.izmirbilimpark.com.tr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3258918-DF39-45A6-804E-9B0BE601C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54" y="2133695"/>
            <a:ext cx="4189036" cy="2554325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12FB0433-BE5D-48BC-93FC-A0642AACFAA2}"/>
              </a:ext>
            </a:extLst>
          </p:cNvPr>
          <p:cNvSpPr/>
          <p:nvPr/>
        </p:nvSpPr>
        <p:spPr>
          <a:xfrm>
            <a:off x="0" y="2065026"/>
            <a:ext cx="7088957" cy="28115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b="1" dirty="0"/>
              <a:t>İzmir Bilim ve Teknoloji Park Teknoloji Geliştirme Bölgesi</a:t>
            </a:r>
          </a:p>
          <a:p>
            <a:pPr algn="r"/>
            <a:r>
              <a:rPr lang="tr-TR" dirty="0">
                <a:solidFill>
                  <a:schemeClr val="bg1">
                    <a:lumMod val="50000"/>
                  </a:schemeClr>
                </a:solidFill>
              </a:rPr>
              <a:t>«Üretime Dayalı Teknopark»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E901471-3CE7-4C89-BF92-C20B6DABE557}"/>
              </a:ext>
            </a:extLst>
          </p:cNvPr>
          <p:cNvSpPr/>
          <p:nvPr/>
        </p:nvSpPr>
        <p:spPr>
          <a:xfrm>
            <a:off x="0" y="0"/>
            <a:ext cx="12192000" cy="2309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D1A65AAE-CEB1-41E2-BE92-8F78C98C092A}"/>
              </a:ext>
            </a:extLst>
          </p:cNvPr>
          <p:cNvSpPr/>
          <p:nvPr/>
        </p:nvSpPr>
        <p:spPr>
          <a:xfrm>
            <a:off x="0" y="4548433"/>
            <a:ext cx="12192000" cy="2309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6414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Ä°lgili resim">
            <a:extLst>
              <a:ext uri="{FF2B5EF4-FFF2-40B4-BE49-F238E27FC236}">
                <a16:creationId xmlns:a16="http://schemas.microsoft.com/office/drawing/2014/main" id="{8923369E-E0F9-42F8-ADDC-E55590B6B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2D54081-8730-4B2E-923E-3D798079C746}"/>
              </a:ext>
            </a:extLst>
          </p:cNvPr>
          <p:cNvSpPr txBox="1"/>
          <p:nvPr/>
        </p:nvSpPr>
        <p:spPr>
          <a:xfrm>
            <a:off x="1028090" y="652650"/>
            <a:ext cx="2800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ÖZEL</a:t>
            </a:r>
          </a:p>
          <a:p>
            <a:r>
              <a:rPr lang="tr-T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YATIRIM</a:t>
            </a:r>
          </a:p>
          <a:p>
            <a:r>
              <a:rPr lang="tr-T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BÖLGELERİ</a:t>
            </a:r>
          </a:p>
        </p:txBody>
      </p:sp>
    </p:spTree>
    <p:extLst>
      <p:ext uri="{BB962C8B-B14F-4D97-AF65-F5344CB8AC3E}">
        <p14:creationId xmlns:p14="http://schemas.microsoft.com/office/powerpoint/2010/main" val="2737575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0D5E819E-57C1-4B42-8877-EB710A4A5DBC}"/>
              </a:ext>
            </a:extLst>
          </p:cNvPr>
          <p:cNvSpPr/>
          <p:nvPr/>
        </p:nvSpPr>
        <p:spPr>
          <a:xfrm>
            <a:off x="0" y="2300140"/>
            <a:ext cx="7088957" cy="23095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b="1" dirty="0"/>
              <a:t>Teşekkürler</a:t>
            </a:r>
          </a:p>
          <a:p>
            <a:pPr algn="r"/>
            <a:r>
              <a:rPr lang="tr-TR" b="1" dirty="0">
                <a:solidFill>
                  <a:schemeClr val="bg1"/>
                </a:solidFill>
              </a:rPr>
              <a:t>Kayahan Dede – Genel Müdür</a:t>
            </a:r>
          </a:p>
          <a:p>
            <a:pPr algn="r"/>
            <a:r>
              <a:rPr lang="tr-TR" b="1" dirty="0">
                <a:solidFill>
                  <a:schemeClr val="bg1"/>
                </a:solidFill>
              </a:rPr>
              <a:t>Kayahan.dede@izmirbilimpark.com.tr</a:t>
            </a:r>
          </a:p>
        </p:txBody>
      </p:sp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EF8E3D0E-7737-49B0-AEA1-F1D5E7553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4247" y="1964775"/>
            <a:ext cx="5197753" cy="2923736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E88ED5BD-5FB5-4807-82D8-70799EBEE3EE}"/>
              </a:ext>
            </a:extLst>
          </p:cNvPr>
          <p:cNvSpPr/>
          <p:nvPr/>
        </p:nvSpPr>
        <p:spPr>
          <a:xfrm>
            <a:off x="0" y="0"/>
            <a:ext cx="12192000" cy="2309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B6B2390-FAAB-4C9F-814E-774B72D799BD}"/>
              </a:ext>
            </a:extLst>
          </p:cNvPr>
          <p:cNvSpPr/>
          <p:nvPr/>
        </p:nvSpPr>
        <p:spPr>
          <a:xfrm>
            <a:off x="0" y="4548433"/>
            <a:ext cx="12192000" cy="23095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95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6B9FD51-ED9A-49AE-9B1F-CEE3FB234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355282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2F703D6E-C228-4169-8BB3-301B327D32A3}"/>
              </a:ext>
            </a:extLst>
          </p:cNvPr>
          <p:cNvSpPr/>
          <p:nvPr/>
        </p:nvSpPr>
        <p:spPr>
          <a:xfrm>
            <a:off x="844850" y="4243008"/>
            <a:ext cx="10502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>
              <a:latin typeface="Arial Black" panose="020B0A04020102020204" pitchFamily="34" charset="0"/>
            </a:endParaRPr>
          </a:p>
          <a:p>
            <a:r>
              <a:rPr lang="tr-TR" sz="2800" dirty="0">
                <a:latin typeface="Arial Black" panose="020B0A04020102020204" pitchFamily="34" charset="0"/>
              </a:rPr>
              <a:t>1.Teknoloji Geliştirme Bölgeleri</a:t>
            </a:r>
          </a:p>
          <a:p>
            <a:r>
              <a:rPr lang="tr-TR" sz="2800" dirty="0">
                <a:latin typeface="Arial Black" panose="020B0A04020102020204" pitchFamily="34" charset="0"/>
              </a:rPr>
              <a:t>2.Serbest Bölgeler</a:t>
            </a:r>
          </a:p>
          <a:p>
            <a:r>
              <a:rPr lang="tr-TR" sz="2800" dirty="0">
                <a:latin typeface="Arial Black" panose="020B0A04020102020204" pitchFamily="34" charset="0"/>
              </a:rPr>
              <a:t>3.Organize Sanayi Bölgeleri</a:t>
            </a:r>
          </a:p>
          <a:p>
            <a:endParaRPr lang="tr-TR" dirty="0"/>
          </a:p>
        </p:txBody>
      </p:sp>
      <p:pic>
        <p:nvPicPr>
          <p:cNvPr id="1026" name="Picture 2" descr="http://www.invest.gov.tr/images/investfooterlogo-tr.png">
            <a:extLst>
              <a:ext uri="{FF2B5EF4-FFF2-40B4-BE49-F238E27FC236}">
                <a16:creationId xmlns:a16="http://schemas.microsoft.com/office/drawing/2014/main" id="{78AA3557-F77A-498E-92CE-E23D6718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3875901"/>
            <a:ext cx="5344327" cy="19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7059F945-AF1A-4A67-9E3A-3DCB8E7CA835}"/>
              </a:ext>
            </a:extLst>
          </p:cNvPr>
          <p:cNvSpPr/>
          <p:nvPr/>
        </p:nvSpPr>
        <p:spPr>
          <a:xfrm>
            <a:off x="844850" y="3546554"/>
            <a:ext cx="6096000" cy="4855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latin typeface="Arial Black" panose="020B0A04020102020204" pitchFamily="34" charset="0"/>
              </a:rPr>
              <a:t>Türkiye’de yatırımlar için ayrı avantajlara sahip üç tip özel yatırım bölgesi bulunur.</a:t>
            </a:r>
          </a:p>
        </p:txBody>
      </p:sp>
    </p:spTree>
    <p:extLst>
      <p:ext uri="{BB962C8B-B14F-4D97-AF65-F5344CB8AC3E}">
        <p14:creationId xmlns:p14="http://schemas.microsoft.com/office/powerpoint/2010/main" val="199446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:a16="http://schemas.microsoft.com/office/drawing/2014/main" id="{BA4ACE6F-222D-424F-A206-211701B62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B94DE50-0FF2-4F9B-ADBB-5F98964AD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9" y="0"/>
            <a:ext cx="10831422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8865265-B86B-4CC0-8E40-D678348850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9128" y="2879085"/>
            <a:ext cx="815371" cy="1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87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C3C84CCB-9E17-4B85-880C-E1A6AEBE00CB}"/>
              </a:ext>
            </a:extLst>
          </p:cNvPr>
          <p:cNvSpPr txBox="1"/>
          <p:nvPr/>
        </p:nvSpPr>
        <p:spPr>
          <a:xfrm>
            <a:off x="4180214" y="959343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Türkiye’de Teknopark Konsepti</a:t>
            </a:r>
          </a:p>
        </p:txBody>
      </p:sp>
      <p:pic>
        <p:nvPicPr>
          <p:cNvPr id="5122" name="Picture 2" descr="Ä°lgili resim">
            <a:extLst>
              <a:ext uri="{FF2B5EF4-FFF2-40B4-BE49-F238E27FC236}">
                <a16:creationId xmlns:a16="http://schemas.microsoft.com/office/drawing/2014/main" id="{EAE6AE0B-6FBD-4DE3-8BC0-F219636F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CCA4875C-DDF5-47E3-A277-EA507FA38150}"/>
              </a:ext>
            </a:extLst>
          </p:cNvPr>
          <p:cNvSpPr txBox="1"/>
          <p:nvPr/>
        </p:nvSpPr>
        <p:spPr>
          <a:xfrm>
            <a:off x="2066315" y="543845"/>
            <a:ext cx="3043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latin typeface="Arial Black" panose="020B0A04020102020204" pitchFamily="34" charset="0"/>
              </a:rPr>
              <a:t>TÜRKİYE’DE</a:t>
            </a:r>
          </a:p>
          <a:p>
            <a:r>
              <a:rPr lang="tr-TR" sz="3200" b="1" dirty="0">
                <a:latin typeface="Arial Black" panose="020B0A04020102020204" pitchFamily="34" charset="0"/>
              </a:rPr>
              <a:t>TEKNOPARK</a:t>
            </a:r>
          </a:p>
          <a:p>
            <a:r>
              <a:rPr lang="tr-TR" sz="3200" b="1" dirty="0">
                <a:latin typeface="Arial Black" panose="020B0A04020102020204" pitchFamily="34" charset="0"/>
              </a:rPr>
              <a:t>KONSEPTİ</a:t>
            </a:r>
          </a:p>
        </p:txBody>
      </p:sp>
    </p:spTree>
    <p:extLst>
      <p:ext uri="{BB962C8B-B14F-4D97-AF65-F5344CB8AC3E}">
        <p14:creationId xmlns:p14="http://schemas.microsoft.com/office/powerpoint/2010/main" val="3362394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BC0D4BD8-30F4-4014-9A88-7AE8787E6116}"/>
              </a:ext>
            </a:extLst>
          </p:cNvPr>
          <p:cNvSpPr/>
          <p:nvPr/>
        </p:nvSpPr>
        <p:spPr>
          <a:xfrm>
            <a:off x="853551" y="1582339"/>
            <a:ext cx="579146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latin typeface="Arial Black" panose="020B0A04020102020204" pitchFamily="34" charset="0"/>
              </a:rPr>
              <a:t>Teknoloji Geliştirme Bölgeleri </a:t>
            </a:r>
            <a:r>
              <a:rPr lang="en-US" b="1" dirty="0">
                <a:latin typeface="Arial Black" panose="020B0A04020102020204" pitchFamily="34" charset="0"/>
              </a:rPr>
              <a:t> (</a:t>
            </a:r>
            <a:r>
              <a:rPr lang="tr-TR" b="1" dirty="0" err="1">
                <a:latin typeface="Arial Black" panose="020B0A04020102020204" pitchFamily="34" charset="0"/>
              </a:rPr>
              <a:t>TGB’ler</a:t>
            </a:r>
            <a:r>
              <a:rPr lang="en-US" b="1" dirty="0">
                <a:latin typeface="Arial Black" panose="020B0A04020102020204" pitchFamily="34" charset="0"/>
              </a:rPr>
              <a:t>)</a:t>
            </a:r>
            <a:r>
              <a:rPr lang="en-US" dirty="0">
                <a:latin typeface="Arial Black" panose="020B0A04020102020204" pitchFamily="34" charset="0"/>
              </a:rPr>
              <a:t> </a:t>
            </a:r>
            <a:br>
              <a:rPr lang="en-US" dirty="0">
                <a:latin typeface="Arial Black" panose="020B0A04020102020204" pitchFamily="34" charset="0"/>
              </a:rPr>
            </a:br>
            <a:br>
              <a:rPr lang="en-US" dirty="0">
                <a:latin typeface="Arial Black" panose="020B0A04020102020204" pitchFamily="34" charset="0"/>
              </a:rPr>
            </a:br>
            <a:r>
              <a:rPr lang="tr-TR" sz="2400" dirty="0">
                <a:latin typeface="Arial Black" panose="020B0A04020102020204" pitchFamily="34" charset="0"/>
              </a:rPr>
              <a:t>26 Temmuz 2001 tarihli 4691 sayılı «</a:t>
            </a:r>
            <a:r>
              <a:rPr lang="tr-TR" sz="2400" b="1" dirty="0">
                <a:latin typeface="Arial Black" panose="020B0A04020102020204" pitchFamily="34" charset="0"/>
              </a:rPr>
              <a:t>Teknoloji Geliştirme Bölgeleri Yasası</a:t>
            </a:r>
            <a:r>
              <a:rPr lang="tr-TR" sz="2400" dirty="0">
                <a:latin typeface="Arial Black" panose="020B0A04020102020204" pitchFamily="34" charset="0"/>
              </a:rPr>
              <a:t>»</a:t>
            </a:r>
          </a:p>
          <a:p>
            <a:endParaRPr lang="tr-TR" sz="2400" dirty="0">
              <a:latin typeface="Arial Black" panose="020B0A04020102020204" pitchFamily="34" charset="0"/>
            </a:endParaRPr>
          </a:p>
          <a:p>
            <a:r>
              <a:rPr lang="tr-TR" sz="2400" dirty="0">
                <a:latin typeface="Arial Black" panose="020B0A04020102020204" pitchFamily="34" charset="0"/>
              </a:rPr>
              <a:t> 19 Haziran 2002 tarihli «</a:t>
            </a:r>
            <a:r>
              <a:rPr lang="tr-TR" sz="2400" b="1" dirty="0">
                <a:latin typeface="Arial Black" panose="020B0A04020102020204" pitchFamily="34" charset="0"/>
              </a:rPr>
              <a:t>Teknoloji Geliştirme Bölgeleri Uygulama Yönetmeliği</a:t>
            </a:r>
            <a:r>
              <a:rPr lang="tr-TR" sz="2400" dirty="0">
                <a:latin typeface="Arial Black" panose="020B0A04020102020204" pitchFamily="34" charset="0"/>
              </a:rPr>
              <a:t>»  </a:t>
            </a:r>
          </a:p>
          <a:p>
            <a:endParaRPr lang="tr-TR" dirty="0">
              <a:latin typeface="Arial Black" panose="020B0A04020102020204" pitchFamily="34" charset="0"/>
            </a:endParaRPr>
          </a:p>
          <a:p>
            <a:r>
              <a:rPr lang="tr-TR" dirty="0">
                <a:latin typeface="Arial Black" panose="020B0A04020102020204" pitchFamily="34" charset="0"/>
              </a:rPr>
              <a:t>Türkiye’de TGB konseptinin çerçevesini çizen ana metinlerdir.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82B78D0-B514-439B-9543-BF259B35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896">
            <a:off x="6996967" y="1323217"/>
            <a:ext cx="3618606" cy="4684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4CE6DDF-F7FF-40ED-A221-8021C39FF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736" y="762464"/>
            <a:ext cx="1172608" cy="118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1EC0883-F200-4492-9132-722B8CB7E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552" y="577187"/>
            <a:ext cx="5547248" cy="6080788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US" sz="1800" dirty="0"/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4691 Sayılı Yasa ve Yönetmeliğine Göre;</a:t>
            </a:r>
          </a:p>
          <a:p>
            <a:pPr marL="0" indent="0">
              <a:buNone/>
            </a:pP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TGB’lerde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2023 yılının sonuna kadar Vergi Avantajları ve Teşvikleri sağlanmaktadır;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Yazılım geliştirme, Ar-Ge ve tasarım faaliyetlerinden elde edilen kazançlar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gelir ve kurumlar vergisinden muaftır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TGB içinde üretilen uygulama yazılımlarının satışı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KDV’den muaftır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Personel maaşları her türlü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vergiden muaftır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ve SGK primi işveren payının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%50'si devlet tarafından karşılanır.</a:t>
            </a:r>
          </a:p>
          <a:p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TGB içinde yürütülen projeler kapsamında ithal edilecek ürünler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gümrük vergisinden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düzenlenecek evraklar ise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damga vergisinden muaftır.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13AC35C-C8A8-49A2-A943-960EFA9FB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896">
            <a:off x="6996967" y="1323217"/>
            <a:ext cx="3618606" cy="4684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FEF5F06-4433-4806-BB2B-E8A7BC1B2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736" y="762464"/>
            <a:ext cx="1172608" cy="118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6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427</Words>
  <Application>Microsoft Office PowerPoint</Application>
  <PresentationFormat>Geniş ekran</PresentationFormat>
  <Paragraphs>115</Paragraphs>
  <Slides>40</Slides>
  <Notes>8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medium-content-serif-font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YETENEK DEVRİMİ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Fulya YEMİŞCİ ELTUTAN</cp:lastModifiedBy>
  <cp:revision>81</cp:revision>
  <dcterms:created xsi:type="dcterms:W3CDTF">2018-12-11T20:32:52Z</dcterms:created>
  <dcterms:modified xsi:type="dcterms:W3CDTF">2023-05-09T14:04:41Z</dcterms:modified>
</cp:coreProperties>
</file>