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318" r:id="rId12"/>
    <p:sldId id="269" r:id="rId13"/>
    <p:sldId id="270" r:id="rId14"/>
    <p:sldId id="271" r:id="rId15"/>
    <p:sldId id="328" r:id="rId16"/>
    <p:sldId id="274" r:id="rId17"/>
    <p:sldId id="329" r:id="rId18"/>
    <p:sldId id="330" r:id="rId19"/>
    <p:sldId id="331" r:id="rId20"/>
    <p:sldId id="332" r:id="rId21"/>
    <p:sldId id="326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327" r:id="rId39"/>
    <p:sldId id="299" r:id="rId40"/>
    <p:sldId id="300" r:id="rId41"/>
    <p:sldId id="301" r:id="rId42"/>
    <p:sldId id="304" r:id="rId43"/>
    <p:sldId id="30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50" autoAdjust="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HERMES\users\ETM\sunumlar\sunum_materyelleri\pinar\xCopy%20of%20kendimOLAP_VER&#304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HERMES\users\ETM\sunumlar\sunum_materyelleri\pinar\xCopy%20of%20kendimOLAP_VER&#304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HERMES\users\ETM\sunumlar\sunum_materyelleri\OLAP_VER&#304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HERMES\users\ETM\sunumlar\sunum_materyelleri\OLAP_VER&#304;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RMES\users\ETM\sunumlar\sunum_materyelleri\pinar\kendimturkdex_data_so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tr-TR"/>
              <a:t>İşlem</a:t>
            </a:r>
            <a:r>
              <a:rPr lang="tr-TR" baseline="0"/>
              <a:t> Hacmi (TL)</a:t>
            </a:r>
            <a:endParaRPr lang="tr-TR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7867113344500321E-2"/>
                  <c:y val="-3.7037037037037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400335008375813E-2"/>
                  <c:y val="-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66945840312721E-2"/>
                  <c:y val="-3.2407407407409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867113344500321E-2"/>
                  <c:y val="-3.2407407407409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800670016751668E-2"/>
                  <c:y val="-2.7777777777780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73884752174623E-3"/>
                  <c:y val="-2.9552688892611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1.0638297872340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7222232854573872E-3"/>
                  <c:y val="-1.0638297872340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Yıllık_İşlem_Hacmi!$I$5:$I$12</c:f>
              <c:strCach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strCache>
            </c:strRef>
          </c:cat>
          <c:val>
            <c:numRef>
              <c:f>Yıllık_İşlem_Hacmi!$K$5:$K$12</c:f>
              <c:numCache>
                <c:formatCode>#,##0</c:formatCode>
                <c:ptCount val="8"/>
                <c:pt idx="0">
                  <c:v>3029588945.5</c:v>
                </c:pt>
                <c:pt idx="1">
                  <c:v>17876421234</c:v>
                </c:pt>
                <c:pt idx="2">
                  <c:v>118035442771</c:v>
                </c:pt>
                <c:pt idx="3">
                  <c:v>207962600499.5</c:v>
                </c:pt>
                <c:pt idx="4">
                  <c:v>334172858081</c:v>
                </c:pt>
                <c:pt idx="5">
                  <c:v>431681986515.96051</c:v>
                </c:pt>
                <c:pt idx="6">
                  <c:v>439799289264.3111</c:v>
                </c:pt>
                <c:pt idx="7">
                  <c:v>268266685194.96527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9951360"/>
        <c:axId val="80244736"/>
        <c:axId val="0"/>
      </c:bar3DChart>
      <c:catAx>
        <c:axId val="79951360"/>
        <c:scaling>
          <c:orientation val="minMax"/>
        </c:scaling>
        <c:delete val="0"/>
        <c:axPos val="b"/>
        <c:majorTickMark val="none"/>
        <c:minorTickMark val="none"/>
        <c:tickLblPos val="nextTo"/>
        <c:crossAx val="80244736"/>
        <c:crosses val="autoZero"/>
        <c:auto val="1"/>
        <c:lblAlgn val="ctr"/>
        <c:lblOffset val="100"/>
        <c:noMultiLvlLbl val="0"/>
      </c:catAx>
      <c:valAx>
        <c:axId val="8024473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799513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tr-TR"/>
              <a:t>Adet</a:t>
            </a:r>
            <a:r>
              <a:rPr lang="tr-TR" baseline="0"/>
              <a:t> Bazında İşlem Hacmi</a:t>
            </a:r>
            <a:endParaRPr lang="tr-TR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9444444444444445E-2"/>
                  <c:y val="-1.3888888888889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44444444444445E-2"/>
                  <c:y val="-1.3888888888889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10892388451445E-2"/>
                  <c:y val="-9.25925925925987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11111111111125E-2"/>
                  <c:y val="-1.3888888888889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66666666666781E-2"/>
                  <c:y val="-9.25925925925987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422358223316075E-2"/>
                  <c:y val="-2.3148512685914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3333333333333332E-3"/>
                  <c:y val="-2.127659574468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72222222222212E-3"/>
                  <c:y val="-1.7730496453900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Yıllık_İşlem_Hacmi!$I$5:$I$12</c:f>
              <c:strCach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strCache>
            </c:strRef>
          </c:cat>
          <c:val>
            <c:numRef>
              <c:f>Yıllık_İşlem_Hacmi!$J$5:$J$12</c:f>
              <c:numCache>
                <c:formatCode>#,##0</c:formatCode>
                <c:ptCount val="8"/>
                <c:pt idx="0">
                  <c:v>1832871</c:v>
                </c:pt>
                <c:pt idx="1">
                  <c:v>6848087</c:v>
                </c:pt>
                <c:pt idx="2">
                  <c:v>24867033</c:v>
                </c:pt>
                <c:pt idx="3">
                  <c:v>54472835</c:v>
                </c:pt>
                <c:pt idx="4">
                  <c:v>79431343</c:v>
                </c:pt>
                <c:pt idx="5">
                  <c:v>63952177</c:v>
                </c:pt>
                <c:pt idx="6">
                  <c:v>74287630</c:v>
                </c:pt>
                <c:pt idx="7">
                  <c:v>44760271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1961472"/>
        <c:axId val="201963008"/>
        <c:axId val="0"/>
      </c:bar3DChart>
      <c:catAx>
        <c:axId val="201961472"/>
        <c:scaling>
          <c:orientation val="minMax"/>
        </c:scaling>
        <c:delete val="0"/>
        <c:axPos val="b"/>
        <c:majorTickMark val="none"/>
        <c:minorTickMark val="none"/>
        <c:tickLblPos val="nextTo"/>
        <c:crossAx val="201963008"/>
        <c:crosses val="autoZero"/>
        <c:auto val="1"/>
        <c:lblAlgn val="ctr"/>
        <c:lblOffset val="100"/>
        <c:noMultiLvlLbl val="0"/>
      </c:catAx>
      <c:valAx>
        <c:axId val="20196300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2019614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tr-TR"/>
              <a:t>2011 - 2012 </a:t>
            </a:r>
            <a:r>
              <a:rPr lang="tr-TR" sz="1800" b="1" i="0" u="none" strike="noStrike" baseline="0"/>
              <a:t>Aylık Bazda Günlük Ortalama İşlem Hacmi Gelişimi (TL)</a:t>
            </a:r>
            <a:r>
              <a:rPr lang="tr-TR" baseline="0"/>
              <a:t> </a:t>
            </a:r>
            <a:endParaRPr lang="tr-TR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elete val="1"/>
          </c:dLbls>
          <c:cat>
            <c:numRef>
              <c:f>Aylık_Baz_Gün_Ort_İşl_Hacmi!$E$74:$E$93</c:f>
              <c:numCache>
                <c:formatCode>mmm\-yy</c:formatCode>
                <c:ptCount val="20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</c:numCache>
            </c:numRef>
          </c:cat>
          <c:val>
            <c:numRef>
              <c:f>Aylık_Baz_Gün_Ort_İşl_Hacmi!$F$74:$F$93</c:f>
              <c:numCache>
                <c:formatCode>#,##0</c:formatCode>
                <c:ptCount val="20"/>
                <c:pt idx="0">
                  <c:v>1814594303.26</c:v>
                </c:pt>
                <c:pt idx="1">
                  <c:v>1914166091.1099999</c:v>
                </c:pt>
                <c:pt idx="2">
                  <c:v>1928348847.8</c:v>
                </c:pt>
                <c:pt idx="3">
                  <c:v>1622250109.4200001</c:v>
                </c:pt>
                <c:pt idx="4">
                  <c:v>1732999689.25</c:v>
                </c:pt>
                <c:pt idx="5">
                  <c:v>1565625793.6300001</c:v>
                </c:pt>
                <c:pt idx="6">
                  <c:v>1393949439.9400001</c:v>
                </c:pt>
                <c:pt idx="7">
                  <c:v>2084565281.8099999</c:v>
                </c:pt>
                <c:pt idx="8">
                  <c:v>1740264019.0699999</c:v>
                </c:pt>
                <c:pt idx="9">
                  <c:v>1920613712.45</c:v>
                </c:pt>
                <c:pt idx="10">
                  <c:v>1660287657.99</c:v>
                </c:pt>
                <c:pt idx="11">
                  <c:v>1485418012.95</c:v>
                </c:pt>
                <c:pt idx="12">
                  <c:v>1595724212.3800001</c:v>
                </c:pt>
                <c:pt idx="13">
                  <c:v>1870498120.1400001</c:v>
                </c:pt>
                <c:pt idx="14">
                  <c:v>1615452639.96</c:v>
                </c:pt>
                <c:pt idx="15">
                  <c:v>1821336283.2</c:v>
                </c:pt>
                <c:pt idx="16">
                  <c:v>1509461841.3199999</c:v>
                </c:pt>
                <c:pt idx="17">
                  <c:v>1486074579.54</c:v>
                </c:pt>
                <c:pt idx="18">
                  <c:v>1226634591.6600001</c:v>
                </c:pt>
                <c:pt idx="19">
                  <c:v>1525596028.03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2128384"/>
        <c:axId val="202142464"/>
        <c:axId val="0"/>
      </c:bar3DChart>
      <c:dateAx>
        <c:axId val="20212838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202142464"/>
        <c:crosses val="autoZero"/>
        <c:auto val="1"/>
        <c:lblOffset val="100"/>
        <c:baseTimeUnit val="months"/>
      </c:dateAx>
      <c:valAx>
        <c:axId val="202142464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2021283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tr-TR" sz="1800" b="1" i="0" baseline="0"/>
              <a:t>Dayanak Varlık Bazında Açık Pozisyon Değeri Dağılımı (TL) - 29.08.2012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30"/>
      <c:rotY val="2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056177188377761E-2"/>
          <c:y val="0.23189975866019844"/>
          <c:w val="0.83476246539141452"/>
          <c:h val="0.68243909217230203"/>
        </c:manualLayout>
      </c:layout>
      <c:pie3DChart>
        <c:varyColors val="1"/>
        <c:ser>
          <c:idx val="0"/>
          <c:order val="0"/>
          <c:tx>
            <c:strRef>
              <c:f>Day_Var_Baz_APD!$B$264:$B$266</c:f>
              <c:strCache>
                <c:ptCount val="1"/>
                <c:pt idx="0">
                  <c:v>1.600.287.602,50 TL 104.001.847,00 TL 31.070.661,00 TL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4480891558151013"/>
                  <c:y val="0.1005990208670724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362947382016616"/>
                  <c:y val="-0.1638294149401537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5754443260497536E-2"/>
                  <c:y val="-0.2216625404093991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 algn="ctr">
                  <a:defRPr lang="tr-TR"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Day_Var_Baz_APD!$A$73:$A$75</c:f>
              <c:strCache>
                <c:ptCount val="3"/>
                <c:pt idx="0">
                  <c:v>VOB-İMKB 30</c:v>
                </c:pt>
                <c:pt idx="1">
                  <c:v>VOB-TLDolar</c:v>
                </c:pt>
                <c:pt idx="2">
                  <c:v>Diğer</c:v>
                </c:pt>
              </c:strCache>
            </c:strRef>
          </c:cat>
          <c:val>
            <c:numRef>
              <c:f>Day_Var_Baz_APD!$B$890:$B$892</c:f>
              <c:numCache>
                <c:formatCode>#,##0.00\ [$TL-41F];\-#,##0.00\ [$TL-41F]</c:formatCode>
                <c:ptCount val="3"/>
                <c:pt idx="0">
                  <c:v>2018625845</c:v>
                </c:pt>
                <c:pt idx="1">
                  <c:v>144726023.5</c:v>
                </c:pt>
                <c:pt idx="2">
                  <c:v>56006984.466139995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/>
              <a:t>Hesap Sayısı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-1.8487396181260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0182481150946711E-3"/>
                  <c:y val="-2.4649861575014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709245601887493E-2"/>
                  <c:y val="-3.0812569585515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1568628878137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0182481150946399E-3"/>
                  <c:y val="-2.77310942718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351569374777652E-2"/>
                  <c:y val="-3.2360707053135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'Client Accounts'!$G$32:$G$37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'Client Accounts'!$H$32:$H$37</c:f>
              <c:numCache>
                <c:formatCode>#,##0</c:formatCode>
                <c:ptCount val="6"/>
                <c:pt idx="0">
                  <c:v>11231</c:v>
                </c:pt>
                <c:pt idx="1">
                  <c:v>25160</c:v>
                </c:pt>
                <c:pt idx="2">
                  <c:v>41237</c:v>
                </c:pt>
                <c:pt idx="3">
                  <c:v>56701</c:v>
                </c:pt>
                <c:pt idx="4">
                  <c:v>64151</c:v>
                </c:pt>
                <c:pt idx="5">
                  <c:v>72226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969472"/>
        <c:axId val="74971008"/>
        <c:axId val="0"/>
      </c:bar3DChart>
      <c:catAx>
        <c:axId val="7496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tr-TR"/>
          </a:p>
        </c:txPr>
        <c:crossAx val="74971008"/>
        <c:crosses val="autoZero"/>
        <c:auto val="1"/>
        <c:lblAlgn val="ctr"/>
        <c:lblOffset val="100"/>
        <c:noMultiLvlLbl val="0"/>
      </c:catAx>
      <c:valAx>
        <c:axId val="7497100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7496947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34D90-FEE4-417E-862B-431BD484059A}" type="datetimeFigureOut">
              <a:rPr lang="tr-TR" smtClean="0"/>
              <a:pPr/>
              <a:t>25.09.2012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30AFA-5584-4A0F-83C3-A7B565CC6A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270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096DB6-FDFD-4BA9-8007-66B13431A6EC}" type="slidenum">
              <a:rPr lang="tr-TR" smtClean="0"/>
              <a:pPr/>
              <a:t>10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2.bin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photos.com/en/search/close-up?oid=3653035&amp;a=&amp;pt=&amp;k_mode=any&amp;k_exc=&amp;cid=&amp;date=&amp;ct_search=&amp;k_var=money&amp;bl=/en/search/index?k_var=money&amp;k_mode=any&amp;big=1&amp;ppage=4&amp;srch=Search&amp;first=85&amp;&amp;ofirst=&amp;srch=Y&amp;hoid=76dec9a37ca364cdab5960b07f1f3a0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71500" y="1857375"/>
            <a:ext cx="3429000" cy="1743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VOB’la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 Gelecek Yönetimi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5105400"/>
            <a:ext cx="5943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i="1" dirty="0" smtClean="0"/>
              <a:t>Emir Çetinkaya</a:t>
            </a:r>
            <a:endParaRPr lang="tr-TR" i="1" dirty="0"/>
          </a:p>
          <a:p>
            <a:pPr>
              <a:lnSpc>
                <a:spcPct val="150000"/>
              </a:lnSpc>
            </a:pPr>
            <a:r>
              <a:rPr lang="tr-TR" i="1" dirty="0" smtClean="0"/>
              <a:t>VOB </a:t>
            </a:r>
            <a:r>
              <a:rPr lang="tr-TR" i="1" dirty="0" smtClean="0"/>
              <a:t>Sözleşme, Araştırma ve İstatistik Müdürü</a:t>
            </a:r>
            <a:endParaRPr lang="tr-TR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304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25 </a:t>
            </a:r>
            <a:r>
              <a:rPr lang="tr-TR" dirty="0" smtClean="0"/>
              <a:t>Eylül 2012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 txBox="1">
            <a:spLocks noChangeArrowheads="1"/>
          </p:cNvSpPr>
          <p:nvPr/>
        </p:nvSpPr>
        <p:spPr bwMode="auto">
          <a:xfrm>
            <a:off x="642938" y="2357438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tr-TR" sz="5400">
                <a:latin typeface="Calibri" pitchFamily="34" charset="0"/>
              </a:rPr>
              <a:t>  </a:t>
            </a:r>
            <a:r>
              <a:rPr lang="tr-TR" sz="4000">
                <a:latin typeface="Calibri" pitchFamily="34" charset="0"/>
              </a:rPr>
              <a:t>VOB’daki Ürünler Nelerdir?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tr-TR" sz="5400">
                <a:latin typeface="Calibri" pitchFamily="34" charset="0"/>
              </a:rPr>
              <a:t> 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tr-TR" sz="5400">
                <a:latin typeface="Calibri" pitchFamily="34" charset="0"/>
              </a:rPr>
              <a:t>  </a:t>
            </a:r>
            <a:endParaRPr lang="en-GB" sz="540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428625" y="214313"/>
            <a:ext cx="662463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tr-TR" sz="2900">
                <a:latin typeface="Calibri" pitchFamily="34" charset="0"/>
              </a:rPr>
              <a:t>VOB’da İşlem Gören Sözleşmeler</a:t>
            </a:r>
          </a:p>
          <a:p>
            <a:pPr algn="ctr" eaLnBrk="0" hangingPunct="0"/>
            <a:endParaRPr lang="en-GB" sz="3000">
              <a:latin typeface="Calibri" pitchFamily="34" charset="0"/>
            </a:endParaRP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357188" y="1643063"/>
            <a:ext cx="38893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1600">
                <a:latin typeface="Calibri" pitchFamily="34" charset="0"/>
              </a:rPr>
              <a:t>Şu an itibariyle ülkemizde reel sektörün ve finansal piyasaların ihtiyaç duyduğu emtiaya ve finansal ürünlere dayalı 13 farklı vadeli işlem sözleşmesi Borsa’da alınıp  satılmaktadır: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tr-TR" sz="1600">
              <a:latin typeface="Calibri" pitchFamily="34" charset="0"/>
            </a:endParaRP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tr-TR" sz="1600">
                <a:latin typeface="Calibri" pitchFamily="34" charset="0"/>
              </a:rPr>
              <a:t>Döviz (Dolar/TL, Euro/TL, Euro/Dolar)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tr-TR" sz="1600">
                <a:latin typeface="Calibri" pitchFamily="34" charset="0"/>
              </a:rPr>
              <a:t>Hisse Senedi Endeksi (İMKB 30-100 Endeksi, Fark Endeksi)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tr-TR" sz="1600">
                <a:latin typeface="Calibri" pitchFamily="34" charset="0"/>
              </a:rPr>
              <a:t>Faiz (Gösterge)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tr-TR" sz="1600">
                <a:latin typeface="Calibri" pitchFamily="34" charset="0"/>
              </a:rPr>
              <a:t>Emtia (Pamuk, Buğday, Altın, Dolar/Ons)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tr-TR" sz="1600">
                <a:latin typeface="Calibri" pitchFamily="34" charset="0"/>
              </a:rPr>
              <a:t>Baz Yük Elektrik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tr-TR" sz="1600">
                <a:latin typeface="Calibri" pitchFamily="34" charset="0"/>
              </a:rPr>
              <a:t>Canlı Hayvan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endParaRPr lang="tr-TR" sz="160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tr-TR" sz="1600">
              <a:solidFill>
                <a:srgbClr val="003366"/>
              </a:solidFill>
              <a:latin typeface="Calibri" pitchFamily="34" charset="0"/>
            </a:endParaRPr>
          </a:p>
        </p:txBody>
      </p:sp>
      <p:pic>
        <p:nvPicPr>
          <p:cNvPr id="19460" name="Picture 4" descr="doviz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565400"/>
            <a:ext cx="889000" cy="1143000"/>
          </a:xfrm>
        </p:spPr>
      </p:pic>
      <p:pic>
        <p:nvPicPr>
          <p:cNvPr id="19461" name="Picture 5" descr="pamu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941888"/>
            <a:ext cx="88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endeks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276475"/>
            <a:ext cx="889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fai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557338"/>
            <a:ext cx="889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bugday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652963"/>
            <a:ext cx="889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altinove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3573463"/>
            <a:ext cx="885825" cy="1150937"/>
          </a:xfrm>
        </p:spPr>
      </p:pic>
    </p:spTree>
    <p:extLst>
      <p:ext uri="{BB962C8B-B14F-4D97-AF65-F5344CB8AC3E}">
        <p14:creationId xmlns:p14="http://schemas.microsoft.com/office/powerpoint/2010/main" val="1149255706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-428625" y="214313"/>
            <a:ext cx="66246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r-TR" sz="2900">
                <a:latin typeface="Calibri" pitchFamily="34" charset="0"/>
              </a:rPr>
              <a:t>VOB’da İşlem Gören Sözleşmeler</a:t>
            </a:r>
          </a:p>
          <a:p>
            <a:pPr algn="ctr" eaLnBrk="0" hangingPunct="0"/>
            <a:endParaRPr lang="en-GB" sz="300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312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 txBox="1">
            <a:spLocks noChangeArrowheads="1"/>
          </p:cNvSpPr>
          <p:nvPr/>
        </p:nvSpPr>
        <p:spPr bwMode="auto">
          <a:xfrm>
            <a:off x="642938" y="2357438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tr-TR" sz="5400">
                <a:latin typeface="Calibri" pitchFamily="34" charset="0"/>
              </a:rPr>
              <a:t>Dünyadaki Gelişmeler</a:t>
            </a:r>
            <a:endParaRPr lang="en-GB" sz="540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728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tr-TR" sz="3000">
                <a:latin typeface="Calibri" pitchFamily="34" charset="0"/>
              </a:rPr>
              <a:t>Dünya Vadeli İşlem ve Opsiyon Sözleşmeleri İşlem Hacmi</a:t>
            </a:r>
            <a:endParaRPr lang="en-GB" sz="3000">
              <a:latin typeface="Calibri" pitchFamily="34" charset="0"/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285750" y="6357938"/>
            <a:ext cx="61436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200" i="1"/>
              <a:t>*Kaynak: Futures Industry Association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886690" y="4525277"/>
            <a:ext cx="65289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dirty="0"/>
              <a:t>2010 yılında toplam vadeli işlem ve opsiyon sözleşmeleri işlem hacmi %25,6 artarak </a:t>
            </a:r>
            <a:r>
              <a:rPr lang="tr-TR" dirty="0" smtClean="0"/>
              <a:t>22,4 </a:t>
            </a:r>
            <a:r>
              <a:rPr lang="tr-TR" dirty="0"/>
              <a:t>milyar adet olarak </a:t>
            </a:r>
            <a:r>
              <a:rPr lang="tr-TR" dirty="0" smtClean="0"/>
              <a:t>gerçekleşirken, 2011 yılında işlem hacmi %11,4 artarak 25 milyar adete ulaşmıştır.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5" y="1828800"/>
            <a:ext cx="6172200" cy="200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-428625" y="214313"/>
            <a:ext cx="66246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r-TR" sz="3000" dirty="0">
                <a:latin typeface="Calibri" pitchFamily="34" charset="0"/>
              </a:rPr>
              <a:t>Türev Borsaları Dünya Sıralaması </a:t>
            </a:r>
            <a:endParaRPr lang="en-GB" sz="30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5539123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685800" y="6019800"/>
            <a:ext cx="714375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6089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 txBox="1">
            <a:spLocks noChangeArrowheads="1"/>
          </p:cNvSpPr>
          <p:nvPr/>
        </p:nvSpPr>
        <p:spPr bwMode="auto">
          <a:xfrm>
            <a:off x="714375" y="2428875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tr-TR" sz="5400">
                <a:latin typeface="Calibri" pitchFamily="34" charset="0"/>
              </a:rPr>
              <a:t>VOB’daki Gelişmeler</a:t>
            </a:r>
            <a:endParaRPr lang="en-GB" sz="540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428625" y="214313"/>
            <a:ext cx="66246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tr-TR" sz="3000">
                <a:latin typeface="Calibri" pitchFamily="34" charset="0"/>
              </a:rPr>
              <a:t>İşlem</a:t>
            </a:r>
            <a:r>
              <a:rPr lang="tr-TR" sz="30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tr-TR" sz="3000">
                <a:latin typeface="Calibri" pitchFamily="34" charset="0"/>
              </a:rPr>
              <a:t>Hacminin</a:t>
            </a:r>
            <a:r>
              <a:rPr lang="tr-TR" sz="30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tr-TR" sz="3000">
                <a:latin typeface="Calibri" pitchFamily="34" charset="0"/>
              </a:rPr>
              <a:t>Yıllık Gelişimi (TL)</a:t>
            </a:r>
            <a:endParaRPr lang="en-GB" sz="3000">
              <a:latin typeface="Calibri" pitchFamily="34" charset="0"/>
            </a:endParaRPr>
          </a:p>
        </p:txBody>
      </p:sp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1143000" y="5143500"/>
            <a:ext cx="7215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tr-TR" sz="1600">
                <a:latin typeface="Calibri" pitchFamily="34" charset="0"/>
              </a:rPr>
              <a:t>2011 yılında toplam işlem hacmi yaklaşık </a:t>
            </a:r>
            <a:r>
              <a:rPr lang="tr-TR" sz="1600">
                <a:solidFill>
                  <a:srgbClr val="FF0000"/>
                </a:solidFill>
                <a:latin typeface="Calibri" pitchFamily="34" charset="0"/>
              </a:rPr>
              <a:t>440 milyar TL’ye </a:t>
            </a:r>
            <a:r>
              <a:rPr lang="tr-TR" sz="1600">
                <a:latin typeface="Calibri" pitchFamily="34" charset="0"/>
              </a:rPr>
              <a:t>ulaşmıştır.  </a:t>
            </a:r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381000" y="5902325"/>
            <a:ext cx="6019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sz="1200">
                <a:latin typeface="Calibri" pitchFamily="34" charset="0"/>
              </a:rPr>
              <a:t>Not: 2012 yılı verileri 31 Ağustos 2012 tarihine kadar olan dönemi kapsamaktadır</a:t>
            </a:r>
            <a:endParaRPr lang="tr-TR" sz="1200"/>
          </a:p>
        </p:txBody>
      </p:sp>
      <p:graphicFrame>
        <p:nvGraphicFramePr>
          <p:cNvPr id="6" name="Chart 2"/>
          <p:cNvGraphicFramePr>
            <a:graphicFrameLocks/>
          </p:cNvGraphicFramePr>
          <p:nvPr/>
        </p:nvGraphicFramePr>
        <p:xfrm>
          <a:off x="0" y="1219200"/>
          <a:ext cx="9143999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6411721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214313" y="214313"/>
            <a:ext cx="66246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tr-TR" sz="3000">
                <a:latin typeface="Calibri" pitchFamily="34" charset="0"/>
              </a:rPr>
              <a:t>İşlem</a:t>
            </a:r>
            <a:r>
              <a:rPr lang="tr-TR" sz="30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tr-TR" sz="3000">
                <a:latin typeface="Calibri" pitchFamily="34" charset="0"/>
              </a:rPr>
              <a:t>Hacminin</a:t>
            </a:r>
            <a:r>
              <a:rPr lang="tr-TR" sz="30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tr-TR" sz="3000">
                <a:latin typeface="Calibri" pitchFamily="34" charset="0"/>
              </a:rPr>
              <a:t>Yıllık Gelişimi (Adet)</a:t>
            </a:r>
            <a:endParaRPr lang="en-GB" sz="3000">
              <a:latin typeface="Calibri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685800" y="5181600"/>
            <a:ext cx="754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r-TR">
                <a:latin typeface="Calibri" pitchFamily="34" charset="0"/>
              </a:rPr>
              <a:t>2011 yılında toplam adet bazında işlem hacmi bir önceki yıla göre </a:t>
            </a:r>
            <a:r>
              <a:rPr lang="tr-TR">
                <a:solidFill>
                  <a:srgbClr val="FF0000"/>
                </a:solidFill>
                <a:latin typeface="Calibri" pitchFamily="34" charset="0"/>
              </a:rPr>
              <a:t>%16 artarak 74.287.630 adede </a:t>
            </a:r>
            <a:r>
              <a:rPr lang="tr-TR">
                <a:latin typeface="Calibri" pitchFamily="34" charset="0"/>
              </a:rPr>
              <a:t>ulaşmıştır</a:t>
            </a:r>
            <a:endParaRPr lang="tr-TR"/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304800" y="5973763"/>
            <a:ext cx="533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sz="1200">
                <a:latin typeface="Calibri" pitchFamily="34" charset="0"/>
              </a:rPr>
              <a:t>Not: 2012 yılı verileri 31 Ağustos 2012 tarihine kadar olan dönemi kapsamaktadır</a:t>
            </a:r>
            <a:endParaRPr lang="tr-TR" sz="1200"/>
          </a:p>
        </p:txBody>
      </p:sp>
      <p:graphicFrame>
        <p:nvGraphicFramePr>
          <p:cNvPr id="6" name="Chart 4"/>
          <p:cNvGraphicFramePr>
            <a:graphicFrameLocks/>
          </p:cNvGraphicFramePr>
          <p:nvPr/>
        </p:nvGraphicFramePr>
        <p:xfrm>
          <a:off x="0" y="1219200"/>
          <a:ext cx="9144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6987399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214313"/>
            <a:ext cx="66246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tr-TR" sz="3000">
                <a:latin typeface="Calibri" pitchFamily="34" charset="0"/>
              </a:rPr>
              <a:t>Ortalama Günlük İşlem Hacmi Gelişimi</a:t>
            </a:r>
            <a:endParaRPr lang="en-GB" sz="3000">
              <a:latin typeface="Calibri" pitchFamily="34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000125" y="5500688"/>
            <a:ext cx="7239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tr-TR" sz="1600">
                <a:latin typeface="Calibri" pitchFamily="34" charset="0"/>
              </a:rPr>
              <a:t>Aylık bazda günlük ortalama işlem hacmimiz 2012 yılının Ağustos ayında </a:t>
            </a:r>
          </a:p>
          <a:p>
            <a:pPr algn="ctr"/>
            <a:r>
              <a:rPr lang="tr-TR" sz="1600">
                <a:solidFill>
                  <a:srgbClr val="FF0000"/>
                </a:solidFill>
                <a:latin typeface="Calibri" pitchFamily="34" charset="0"/>
              </a:rPr>
              <a:t>1,5 milyar TL</a:t>
            </a:r>
            <a:r>
              <a:rPr lang="tr-TR" sz="1600">
                <a:latin typeface="Calibri" pitchFamily="34" charset="0"/>
              </a:rPr>
              <a:t> civarındadır.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1219200"/>
          <a:ext cx="9143999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0687790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F6CE1252-F61B-4823-BCF8-30CC13329894}" type="slidenum">
              <a:rPr lang="en-US" smtClean="0"/>
              <a:pPr algn="l"/>
              <a:t>2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r>
              <a:rPr lang="en-AU" sz="4000" smtClean="0"/>
              <a:t>FİNANSAL PİYASALAR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043488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3600" b="1" smtClean="0"/>
              <a:t>SPOT PİYASALAR</a:t>
            </a:r>
            <a:endParaRPr lang="en-AU" sz="3600" smtClean="0"/>
          </a:p>
          <a:p>
            <a:pPr lvl="1">
              <a:lnSpc>
                <a:spcPct val="90000"/>
              </a:lnSpc>
            </a:pPr>
            <a:r>
              <a:rPr lang="en-AU" sz="3200" smtClean="0"/>
              <a:t>Hisse Senetleri Piyasası</a:t>
            </a:r>
          </a:p>
          <a:p>
            <a:pPr lvl="1">
              <a:lnSpc>
                <a:spcPct val="90000"/>
              </a:lnSpc>
            </a:pPr>
            <a:r>
              <a:rPr lang="en-AU" sz="3200" smtClean="0"/>
              <a:t>Tahvil ve Bono Piyasası</a:t>
            </a:r>
          </a:p>
          <a:p>
            <a:pPr lvl="1">
              <a:lnSpc>
                <a:spcPct val="90000"/>
              </a:lnSpc>
            </a:pPr>
            <a:r>
              <a:rPr lang="en-AU" sz="3200" smtClean="0"/>
              <a:t>Döviz Piyasası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AU" sz="3200" smtClean="0"/>
          </a:p>
          <a:p>
            <a:pPr>
              <a:lnSpc>
                <a:spcPct val="90000"/>
              </a:lnSpc>
            </a:pPr>
            <a:r>
              <a:rPr lang="en-AU" sz="3600" b="1" smtClean="0"/>
              <a:t>VADELİ PİYASALAR</a:t>
            </a:r>
            <a:endParaRPr lang="en-AU" smtClean="0"/>
          </a:p>
          <a:p>
            <a:pPr lvl="1">
              <a:lnSpc>
                <a:spcPct val="90000"/>
              </a:lnSpc>
            </a:pPr>
            <a:r>
              <a:rPr lang="tr-TR" sz="3200" smtClean="0"/>
              <a:t>V</a:t>
            </a:r>
            <a:r>
              <a:rPr lang="en-AU" sz="3200" smtClean="0"/>
              <a:t>adeli İşlemler Piyasası</a:t>
            </a:r>
            <a:r>
              <a:rPr lang="en-AU" smtClean="0"/>
              <a:t> </a:t>
            </a:r>
            <a:endParaRPr lang="tr-TR" sz="3200" smtClean="0"/>
          </a:p>
          <a:p>
            <a:pPr lvl="1">
              <a:lnSpc>
                <a:spcPct val="90000"/>
              </a:lnSpc>
            </a:pPr>
            <a:r>
              <a:rPr lang="en-AU" sz="3200" smtClean="0"/>
              <a:t>Opsiyon Piyasası</a:t>
            </a:r>
            <a:endParaRPr lang="en-AU" smtClean="0"/>
          </a:p>
        </p:txBody>
      </p:sp>
      <p:pic>
        <p:nvPicPr>
          <p:cNvPr id="5125" name="Picture 6" descr="Dime-01-ju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2357438"/>
            <a:ext cx="258762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-428625" y="214313"/>
            <a:ext cx="662463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tr-TR" sz="2900">
                <a:latin typeface="Calibri" pitchFamily="34" charset="0"/>
              </a:rPr>
              <a:t>Açık Pozisyon Değerinin Dağılımı</a:t>
            </a:r>
          </a:p>
          <a:p>
            <a:pPr algn="ctr" eaLnBrk="0" hangingPunct="0"/>
            <a:endParaRPr lang="en-GB" sz="3000">
              <a:latin typeface="Calibri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85750" y="6072188"/>
            <a:ext cx="7272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1200">
                <a:latin typeface="Calibri" pitchFamily="34" charset="0"/>
              </a:rPr>
              <a:t>Not:  Ayların son işlem gününden bir önceki gün baz alınmıştır. </a:t>
            </a:r>
          </a:p>
        </p:txBody>
      </p:sp>
      <p:graphicFrame>
        <p:nvGraphicFramePr>
          <p:cNvPr id="6" name="Chart 37"/>
          <p:cNvGraphicFramePr>
            <a:graphicFrameLocks/>
          </p:cNvGraphicFramePr>
          <p:nvPr/>
        </p:nvGraphicFramePr>
        <p:xfrm>
          <a:off x="1862137" y="1414462"/>
          <a:ext cx="5419725" cy="402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4116447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984584"/>
              </p:ext>
            </p:extLst>
          </p:nvPr>
        </p:nvGraphicFramePr>
        <p:xfrm>
          <a:off x="533400" y="1676399"/>
          <a:ext cx="7592291" cy="412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000" y="220808"/>
            <a:ext cx="662463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tr-TR" sz="2900" dirty="0" smtClean="0">
                <a:latin typeface="Calibri" pitchFamily="34" charset="0"/>
              </a:rPr>
              <a:t>Hesap Sayısı</a:t>
            </a:r>
            <a:endParaRPr lang="tr-TR" sz="2900" dirty="0">
              <a:latin typeface="Calibri" pitchFamily="34" charset="0"/>
            </a:endParaRPr>
          </a:p>
          <a:p>
            <a:pPr eaLnBrk="0" hangingPunct="0"/>
            <a:endParaRPr lang="en-GB" sz="3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0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-785813" y="214313"/>
            <a:ext cx="66246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r-TR" sz="2900">
                <a:latin typeface="Calibri" pitchFamily="34" charset="0"/>
              </a:rPr>
              <a:t>VOB’da Kimler İşlem Yapabilir</a:t>
            </a:r>
          </a:p>
          <a:p>
            <a:pPr algn="ctr" eaLnBrk="0" hangingPunct="0"/>
            <a:endParaRPr lang="en-GB" sz="3000">
              <a:latin typeface="Calibri" pitchFamily="34" charset="0"/>
            </a:endParaRPr>
          </a:p>
        </p:txBody>
      </p:sp>
      <p:sp>
        <p:nvSpPr>
          <p:cNvPr id="2053" name="Rectangle 2"/>
          <p:cNvSpPr txBox="1">
            <a:spLocks noChangeArrowheads="1"/>
          </p:cNvSpPr>
          <p:nvPr/>
        </p:nvSpPr>
        <p:spPr bwMode="auto">
          <a:xfrm>
            <a:off x="323850" y="1268413"/>
            <a:ext cx="849630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tr-TR" dirty="0">
                <a:latin typeface="Calibri" pitchFamily="34" charset="0"/>
              </a:rPr>
              <a:t>Bir vadeli borsa, üye kuruluşlardan oluşur.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tr-TR" dirty="0">
              <a:latin typeface="Calibri" pitchFamily="34" charset="0"/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tr-TR" dirty="0">
                <a:latin typeface="Calibri" pitchFamily="34" charset="0"/>
              </a:rPr>
              <a:t>VOB’ da üyeliğe kabul </a:t>
            </a:r>
            <a:r>
              <a:rPr lang="en-GB" dirty="0">
                <a:latin typeface="Calibri" pitchFamily="34" charset="0"/>
              </a:rPr>
              <a:t>3</a:t>
            </a:r>
            <a:r>
              <a:rPr lang="tr-TR" dirty="0">
                <a:latin typeface="Calibri" pitchFamily="34" charset="0"/>
              </a:rPr>
              <a:t> adet potansiyel üye kategorisi arasından yapılmıştır: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tr-TR" dirty="0">
              <a:latin typeface="Calibri" pitchFamily="34" charset="0"/>
            </a:endParaRPr>
          </a:p>
          <a:p>
            <a:pPr marL="1295400" lvl="2" indent="-3810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tr-TR" dirty="0">
                <a:latin typeface="Calibri" pitchFamily="34" charset="0"/>
              </a:rPr>
              <a:t>TSPAKB üyesi </a:t>
            </a:r>
            <a:r>
              <a:rPr lang="tr-TR" u="sng" dirty="0">
                <a:latin typeface="Calibri" pitchFamily="34" charset="0"/>
              </a:rPr>
              <a:t>aracı kurumlar</a:t>
            </a:r>
            <a:r>
              <a:rPr lang="tr-TR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 </a:t>
            </a:r>
            <a:endParaRPr lang="tr-TR" dirty="0">
              <a:latin typeface="Calibri" pitchFamily="34" charset="0"/>
            </a:endParaRPr>
          </a:p>
          <a:p>
            <a:pPr marL="1295400" lvl="2" indent="-3810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tr-TR" dirty="0">
              <a:latin typeface="Calibri" pitchFamily="34" charset="0"/>
            </a:endParaRPr>
          </a:p>
          <a:p>
            <a:pPr marL="1295400" lvl="2" indent="-3810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tr-TR" dirty="0">
                <a:latin typeface="Calibri" pitchFamily="34" charset="0"/>
              </a:rPr>
              <a:t>TSPAKB üyesi </a:t>
            </a:r>
            <a:r>
              <a:rPr lang="tr-TR" u="sng" dirty="0">
                <a:latin typeface="Calibri" pitchFamily="34" charset="0"/>
              </a:rPr>
              <a:t>bankalar</a:t>
            </a:r>
          </a:p>
          <a:p>
            <a:pPr marL="1295400" lvl="2" indent="-3810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tr-TR" u="sng" dirty="0">
              <a:latin typeface="Calibri" pitchFamily="34" charset="0"/>
            </a:endParaRPr>
          </a:p>
          <a:p>
            <a:pPr marL="1295400" lvl="2" indent="-3810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tr-TR" dirty="0">
                <a:latin typeface="Calibri" pitchFamily="34" charset="0"/>
              </a:rPr>
              <a:t>TSPAKB üyesi </a:t>
            </a:r>
            <a:r>
              <a:rPr lang="tr-TR" u="sng" dirty="0">
                <a:latin typeface="Calibri" pitchFamily="34" charset="0"/>
              </a:rPr>
              <a:t>vadeli işlemler aracılık şirketleri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tr-TR" dirty="0">
              <a:latin typeface="Calibri" pitchFamily="34" charset="0"/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tr-TR" dirty="0" err="1">
                <a:latin typeface="Calibri" pitchFamily="34" charset="0"/>
              </a:rPr>
              <a:t>VOB’un</a:t>
            </a:r>
            <a:r>
              <a:rPr lang="tr-TR" dirty="0">
                <a:latin typeface="Calibri" pitchFamily="34" charset="0"/>
              </a:rPr>
              <a:t> herhangi bir üyesinde hesap açtıran müşteri işlem yapabilmektedir.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tr-TR" dirty="0">
              <a:latin typeface="Calibri" pitchFamily="34" charset="0"/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tr-TR" dirty="0">
                <a:latin typeface="Calibri" pitchFamily="34" charset="0"/>
              </a:rPr>
              <a:t>Şubat </a:t>
            </a:r>
            <a:r>
              <a:rPr lang="tr-TR" dirty="0" smtClean="0">
                <a:latin typeface="Calibri" pitchFamily="34" charset="0"/>
              </a:rPr>
              <a:t>2012 </a:t>
            </a:r>
            <a:r>
              <a:rPr lang="tr-TR" dirty="0">
                <a:latin typeface="Calibri" pitchFamily="34" charset="0"/>
              </a:rPr>
              <a:t>itibariyle </a:t>
            </a:r>
            <a:r>
              <a:rPr lang="tr-TR" dirty="0" err="1">
                <a:latin typeface="Calibri" pitchFamily="34" charset="0"/>
              </a:rPr>
              <a:t>VOB’un</a:t>
            </a:r>
            <a:r>
              <a:rPr lang="tr-TR" dirty="0">
                <a:latin typeface="Calibri" pitchFamily="34" charset="0"/>
              </a:rPr>
              <a:t> üye sayısı </a:t>
            </a:r>
            <a:r>
              <a:rPr lang="tr-TR" dirty="0" smtClean="0">
                <a:latin typeface="Calibri" pitchFamily="34" charset="0"/>
              </a:rPr>
              <a:t>99’dur</a:t>
            </a:r>
            <a:r>
              <a:rPr lang="tr-TR" dirty="0">
                <a:latin typeface="Calibri" pitchFamily="34" charset="0"/>
              </a:rPr>
              <a:t>.</a:t>
            </a:r>
            <a:endParaRPr lang="tr-TR" b="1" dirty="0">
              <a:latin typeface="Calibri" pitchFamily="34" charset="0"/>
            </a:endParaRPr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sz="2400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692275" y="4868863"/>
          <a:ext cx="13239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Bitmap Image" r:id="rId3" imgW="1324160" imgH="980952" progId="PBrush">
                  <p:embed/>
                </p:oleObj>
              </mc:Choice>
              <mc:Fallback>
                <p:oleObj name="Bitmap Image" r:id="rId3" imgW="1324160" imgH="980952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868863"/>
                        <a:ext cx="132397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1189038" y="5805488"/>
          <a:ext cx="22669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Bitmap Image" r:id="rId5" imgW="2266667" imgH="447856" progId="PBrush">
                  <p:embed/>
                </p:oleObj>
              </mc:Choice>
              <mc:Fallback>
                <p:oleObj name="Bitmap Image" r:id="rId5" imgW="2266667" imgH="447856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5805488"/>
                        <a:ext cx="226695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8" y="5157788"/>
            <a:ext cx="495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BL00323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888" y="4725988"/>
            <a:ext cx="1152525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5867400" y="5876925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/>
              <a:t>Aracı Kuruluş</a:t>
            </a:r>
            <a:endParaRPr lang="en-US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3060700" y="5302250"/>
            <a:ext cx="1152525" cy="287338"/>
          </a:xfrm>
          <a:prstGeom prst="rightArrow">
            <a:avLst>
              <a:gd name="adj1" fmla="val 50000"/>
              <a:gd name="adj2" fmla="val 100276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4933950" y="5302250"/>
            <a:ext cx="1152525" cy="287338"/>
          </a:xfrm>
          <a:prstGeom prst="rightArrow">
            <a:avLst>
              <a:gd name="adj1" fmla="val 50000"/>
              <a:gd name="adj2" fmla="val 100276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500063" y="214313"/>
            <a:ext cx="66246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r-TR" sz="2900">
                <a:latin typeface="Calibri" pitchFamily="34" charset="0"/>
              </a:rPr>
              <a:t>VOB’da İşlem Saatleri Nasıldır?</a:t>
            </a:r>
          </a:p>
          <a:p>
            <a:pPr algn="ctr" eaLnBrk="0" hangingPunct="0"/>
            <a:endParaRPr lang="en-GB" sz="3000">
              <a:latin typeface="Calibri" pitchFamily="34" charset="0"/>
            </a:endParaRPr>
          </a:p>
        </p:txBody>
      </p:sp>
      <p:pic>
        <p:nvPicPr>
          <p:cNvPr id="6" name="Picture 3" descr="263252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786313"/>
            <a:ext cx="1800225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6732588" y="48688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tr-TR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Tüm İş Günlerinde...</a:t>
            </a:r>
            <a:endParaRPr lang="en-GB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7" name="Text Box 43"/>
          <p:cNvSpPr txBox="1">
            <a:spLocks noChangeArrowheads="1"/>
          </p:cNvSpPr>
          <p:nvPr/>
        </p:nvSpPr>
        <p:spPr bwMode="auto">
          <a:xfrm>
            <a:off x="323850" y="5949950"/>
            <a:ext cx="741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400" dirty="0" smtClean="0"/>
              <a:t>17:45’te </a:t>
            </a:r>
            <a:r>
              <a:rPr lang="tr-TR" sz="1400" dirty="0"/>
              <a:t>uzlaşma fiyatları ilan edilir ve teminat tamamlama çağrıları yapılır. Teminat tamamlamaların ertesi gün saat 14:30’a kadar yapılması beklenir.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74693" y="1857375"/>
            <a:ext cx="8226370" cy="3000375"/>
            <a:chOff x="-397" y="12441"/>
            <a:chExt cx="11160" cy="2940"/>
          </a:xfrm>
        </p:grpSpPr>
        <p:sp>
          <p:nvSpPr>
            <p:cNvPr id="28679" name="Rectangle 8"/>
            <p:cNvSpPr>
              <a:spLocks noChangeArrowheads="1"/>
            </p:cNvSpPr>
            <p:nvPr/>
          </p:nvSpPr>
          <p:spPr bwMode="auto">
            <a:xfrm>
              <a:off x="1778" y="14286"/>
              <a:ext cx="1935" cy="1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tr-TR" altLang="zh-CN" sz="1100">
                  <a:latin typeface="Calibri" pitchFamily="34" charset="0"/>
                </a:rPr>
                <a:t>İşlem Yapılmayan Dönem </a:t>
              </a:r>
              <a:endParaRPr lang="tr-TR"/>
            </a:p>
          </p:txBody>
        </p:sp>
        <p:sp>
          <p:nvSpPr>
            <p:cNvPr id="28680" name="Rectangle 9"/>
            <p:cNvSpPr>
              <a:spLocks noChangeArrowheads="1"/>
            </p:cNvSpPr>
            <p:nvPr/>
          </p:nvSpPr>
          <p:spPr bwMode="auto">
            <a:xfrm>
              <a:off x="-397" y="13229"/>
              <a:ext cx="9352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tr-TR" altLang="zh-CN" sz="1100" dirty="0">
                  <a:latin typeface="Calibri" pitchFamily="34" charset="0"/>
                </a:rPr>
                <a:t>         </a:t>
              </a:r>
              <a:r>
                <a:rPr lang="tr-TR" altLang="zh-CN" sz="1100" dirty="0">
                  <a:latin typeface="Times New Roman" pitchFamily="18" charset="0"/>
                </a:rPr>
                <a:t>	</a:t>
              </a:r>
              <a:r>
                <a:rPr lang="tr-TR" altLang="zh-CN" sz="1100" dirty="0">
                  <a:latin typeface="Calibri" pitchFamily="34" charset="0"/>
                </a:rPr>
                <a:t>               08:45   09:15                                                               </a:t>
              </a:r>
              <a:r>
                <a:rPr lang="tr-TR" altLang="zh-CN" sz="1100" dirty="0" smtClean="0">
                  <a:latin typeface="Calibri" pitchFamily="34" charset="0"/>
                </a:rPr>
                <a:t>	              17:25-17:35    </a:t>
              </a:r>
              <a:r>
                <a:rPr lang="tr-TR" altLang="zh-CN" sz="1100" dirty="0">
                  <a:latin typeface="Calibri" pitchFamily="34" charset="0"/>
                </a:rPr>
                <a:t>17:45              </a:t>
              </a:r>
              <a:endParaRPr lang="tr-TR" dirty="0"/>
            </a:p>
          </p:txBody>
        </p:sp>
        <p:sp>
          <p:nvSpPr>
            <p:cNvPr id="28681" name="Line 10"/>
            <p:cNvSpPr>
              <a:spLocks noChangeShapeType="1"/>
            </p:cNvSpPr>
            <p:nvPr/>
          </p:nvSpPr>
          <p:spPr bwMode="auto">
            <a:xfrm>
              <a:off x="2093" y="14031"/>
              <a:ext cx="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682" name="Rectangle 11"/>
            <p:cNvSpPr>
              <a:spLocks noChangeArrowheads="1"/>
            </p:cNvSpPr>
            <p:nvPr/>
          </p:nvSpPr>
          <p:spPr bwMode="auto">
            <a:xfrm>
              <a:off x="6473" y="14271"/>
              <a:ext cx="1140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tr-TR" altLang="zh-CN" sz="1100">
                  <a:latin typeface="Calibri" pitchFamily="34" charset="0"/>
                </a:rPr>
                <a:t>Kapanış Aralığı </a:t>
              </a:r>
              <a:endParaRPr lang="tr-TR"/>
            </a:p>
          </p:txBody>
        </p:sp>
        <p:sp>
          <p:nvSpPr>
            <p:cNvPr id="28683" name="Rectangle 12"/>
            <p:cNvSpPr>
              <a:spLocks noChangeArrowheads="1"/>
            </p:cNvSpPr>
            <p:nvPr/>
          </p:nvSpPr>
          <p:spPr bwMode="auto">
            <a:xfrm>
              <a:off x="7523" y="14256"/>
              <a:ext cx="2865" cy="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tr-TR" altLang="zh-CN" sz="1100">
                  <a:latin typeface="Calibri" pitchFamily="34" charset="0"/>
                </a:rPr>
                <a:t>Uzlaşma Fiyatlarının İlanı ve Teminat Tamamlama Çağrılarının Yayınlanması </a:t>
              </a:r>
              <a:endParaRPr lang="tr-TR"/>
            </a:p>
          </p:txBody>
        </p:sp>
        <p:sp>
          <p:nvSpPr>
            <p:cNvPr id="28684" name="Rectangle 13"/>
            <p:cNvSpPr>
              <a:spLocks noChangeArrowheads="1"/>
            </p:cNvSpPr>
            <p:nvPr/>
          </p:nvSpPr>
          <p:spPr bwMode="auto">
            <a:xfrm>
              <a:off x="7718" y="12441"/>
              <a:ext cx="1905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tr-TR" altLang="zh-CN" sz="1100">
                  <a:latin typeface="Calibri" pitchFamily="34" charset="0"/>
                </a:rPr>
                <a:t> Takas Süresi </a:t>
              </a:r>
              <a:endParaRPr lang="tr-TR"/>
            </a:p>
          </p:txBody>
        </p:sp>
        <p:sp>
          <p:nvSpPr>
            <p:cNvPr id="28685" name="Rectangle 14"/>
            <p:cNvSpPr>
              <a:spLocks noChangeArrowheads="1"/>
            </p:cNvSpPr>
            <p:nvPr/>
          </p:nvSpPr>
          <p:spPr bwMode="auto">
            <a:xfrm>
              <a:off x="9083" y="12876"/>
              <a:ext cx="1680" cy="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tr-TR" altLang="zh-CN" sz="1100">
                  <a:latin typeface="Calibri" pitchFamily="34" charset="0"/>
                </a:rPr>
                <a:t>T+1 Günü</a:t>
              </a:r>
              <a:br>
                <a:rPr lang="tr-TR" altLang="zh-CN" sz="1100">
                  <a:latin typeface="Calibri" pitchFamily="34" charset="0"/>
                </a:rPr>
              </a:br>
              <a:r>
                <a:rPr lang="tr-TR" altLang="zh-CN" sz="1100">
                  <a:latin typeface="Calibri" pitchFamily="34" charset="0"/>
                </a:rPr>
                <a:t>Saat 14:30 </a:t>
              </a:r>
              <a:endParaRPr lang="tr-TR"/>
            </a:p>
          </p:txBody>
        </p:sp>
        <p:sp>
          <p:nvSpPr>
            <p:cNvPr id="28686" name="Line 15"/>
            <p:cNvSpPr>
              <a:spLocks noChangeShapeType="1"/>
            </p:cNvSpPr>
            <p:nvPr/>
          </p:nvSpPr>
          <p:spPr bwMode="auto">
            <a:xfrm>
              <a:off x="7088" y="14061"/>
              <a:ext cx="0" cy="2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687" name="Line 16"/>
            <p:cNvSpPr>
              <a:spLocks noChangeShapeType="1"/>
            </p:cNvSpPr>
            <p:nvPr/>
          </p:nvSpPr>
          <p:spPr bwMode="auto">
            <a:xfrm flipH="1" flipV="1">
              <a:off x="8528" y="12891"/>
              <a:ext cx="15" cy="6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688" name="Rectangle 17"/>
            <p:cNvSpPr>
              <a:spLocks noChangeArrowheads="1"/>
            </p:cNvSpPr>
            <p:nvPr/>
          </p:nvSpPr>
          <p:spPr bwMode="auto">
            <a:xfrm>
              <a:off x="1718" y="13536"/>
              <a:ext cx="750" cy="51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689" name="Rectangle 18" descr="Dark upward diagonal"/>
            <p:cNvSpPr>
              <a:spLocks noChangeArrowheads="1"/>
            </p:cNvSpPr>
            <p:nvPr/>
          </p:nvSpPr>
          <p:spPr bwMode="auto">
            <a:xfrm>
              <a:off x="2468" y="13536"/>
              <a:ext cx="4770" cy="510"/>
            </a:xfrm>
            <a:prstGeom prst="rect">
              <a:avLst/>
            </a:prstGeom>
            <a:pattFill prst="dk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690" name="Line 19"/>
            <p:cNvSpPr>
              <a:spLocks noChangeShapeType="1"/>
            </p:cNvSpPr>
            <p:nvPr/>
          </p:nvSpPr>
          <p:spPr bwMode="auto">
            <a:xfrm>
              <a:off x="6833" y="13551"/>
              <a:ext cx="15" cy="4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691" name="Rectangle 20"/>
            <p:cNvSpPr>
              <a:spLocks noChangeArrowheads="1"/>
            </p:cNvSpPr>
            <p:nvPr/>
          </p:nvSpPr>
          <p:spPr bwMode="auto">
            <a:xfrm>
              <a:off x="7253" y="13536"/>
              <a:ext cx="2715" cy="51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692" name="Line 21"/>
            <p:cNvSpPr>
              <a:spLocks noChangeShapeType="1"/>
            </p:cNvSpPr>
            <p:nvPr/>
          </p:nvSpPr>
          <p:spPr bwMode="auto">
            <a:xfrm>
              <a:off x="7748" y="13551"/>
              <a:ext cx="15" cy="7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693" name="Rectangle 22"/>
            <p:cNvSpPr>
              <a:spLocks noChangeArrowheads="1"/>
            </p:cNvSpPr>
            <p:nvPr/>
          </p:nvSpPr>
          <p:spPr bwMode="auto">
            <a:xfrm>
              <a:off x="3923" y="12441"/>
              <a:ext cx="1905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tr-TR" altLang="zh-CN" sz="1100">
                  <a:latin typeface="Calibri" pitchFamily="34" charset="0"/>
                </a:rPr>
                <a:t> Normal Seans </a:t>
              </a:r>
              <a:endParaRPr lang="tr-TR"/>
            </a:p>
          </p:txBody>
        </p:sp>
        <p:sp>
          <p:nvSpPr>
            <p:cNvPr id="28694" name="Line 23"/>
            <p:cNvSpPr>
              <a:spLocks noChangeShapeType="1"/>
            </p:cNvSpPr>
            <p:nvPr/>
          </p:nvSpPr>
          <p:spPr bwMode="auto">
            <a:xfrm flipH="1" flipV="1">
              <a:off x="4688" y="12906"/>
              <a:ext cx="15" cy="6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-2143125" y="214313"/>
            <a:ext cx="66246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r-TR" sz="2900">
                <a:latin typeface="Calibri" pitchFamily="34" charset="0"/>
              </a:rPr>
              <a:t>Veri Yayını</a:t>
            </a:r>
          </a:p>
          <a:p>
            <a:pPr algn="ctr" eaLnBrk="0" hangingPunct="0"/>
            <a:endParaRPr lang="en-GB" sz="3000">
              <a:latin typeface="Calibri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57188" y="1285875"/>
            <a:ext cx="85693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tr-TR" sz="1700"/>
              <a:t>VOB verilerini 6 veri yayıncısı dağıtmaktadır.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</a:pPr>
            <a:endParaRPr lang="tr-TR" sz="17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tr-TR" sz="1700"/>
              <a:t>Günlük gazetelerin yanı sıra (Hürriyet, Dünya, Referans, vb.) bazı televizyon kanallarından da VOB verilerine ulaşmak mümkündür. </a:t>
            </a:r>
            <a:r>
              <a:rPr lang="tr-TR" sz="1700" b="1">
                <a:solidFill>
                  <a:srgbClr val="CC0000"/>
                </a:solidFill>
              </a:rPr>
              <a:t>CNBC-e</a:t>
            </a:r>
            <a:r>
              <a:rPr lang="tr-TR" sz="1700"/>
              <a:t> </a:t>
            </a:r>
            <a:r>
              <a:rPr lang="tr-TR" sz="1700" b="1">
                <a:solidFill>
                  <a:srgbClr val="CC0000"/>
                </a:solidFill>
              </a:rPr>
              <a:t>teleteks </a:t>
            </a:r>
            <a:r>
              <a:rPr lang="tr-TR" sz="1700"/>
              <a:t>üzerinden VOB verilerini yayımlamaktadır (</a:t>
            </a:r>
            <a:r>
              <a:rPr lang="en-US" sz="1700"/>
              <a:t>sayfa no</a:t>
            </a:r>
            <a:r>
              <a:rPr lang="tr-TR" sz="1700"/>
              <a:t>: 464).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</a:pPr>
            <a:endParaRPr lang="tr-TR" sz="17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tr-TR" sz="1700"/>
              <a:t>İngilizce ve Türkçe olan web sitelerimizden de 3 dakika gecikmeli olarak veri yayını yapılmaktadır.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tr-TR" sz="17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sz="2400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302169515"/>
              </p:ext>
            </p:extLst>
          </p:nvPr>
        </p:nvGraphicFramePr>
        <p:xfrm>
          <a:off x="609600" y="3657600"/>
          <a:ext cx="7162800" cy="2655891"/>
        </p:xfrm>
        <a:graphic>
          <a:graphicData uri="http://schemas.openxmlformats.org/drawingml/2006/table">
            <a:tbl>
              <a:tblPr/>
              <a:tblGrid>
                <a:gridCol w="7162800"/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Foreks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Bilgi İletişim Hizmetleri A.Ş.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İBS İstanbul Bilgi İletişim Sistemleri Ticaret ve Sanayi A.Ş.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Matriks Bilgi Dağıtım Hizmetleri A.Ş.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Plato Veri Dağıtım Hizmetleri A.Ş.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Bloomberg L.P.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CQG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66"/>
                        </a:buClr>
                        <a:buSzPct val="75000"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Reuters Enformasyon Ltd. Şti.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 txBox="1">
            <a:spLocks noChangeArrowheads="1"/>
          </p:cNvSpPr>
          <p:nvPr/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tr-TR" sz="5400">
                <a:latin typeface="Calibri" pitchFamily="34" charset="0"/>
              </a:rPr>
              <a:t>Neden Vadeli İşlemler?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GB" sz="6000">
              <a:solidFill>
                <a:srgbClr val="CC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79388" y="188913"/>
            <a:ext cx="662463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tr-TR" sz="2900">
                <a:latin typeface="Calibri" pitchFamily="34" charset="0"/>
              </a:rPr>
              <a:t>Neden Vadeli İşlemler?</a:t>
            </a:r>
          </a:p>
          <a:p>
            <a:pPr algn="ctr" eaLnBrk="0" hangingPunct="0"/>
            <a:endParaRPr lang="en-GB" sz="3000">
              <a:latin typeface="Calibri" pitchFamily="34" charset="0"/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1085850" y="2060575"/>
            <a:ext cx="80581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tr-TR" sz="2000" b="1" i="1">
                <a:solidFill>
                  <a:srgbClr val="CC3300"/>
                </a:solidFill>
              </a:rPr>
              <a:t>1) Korunma (Hedging)</a:t>
            </a:r>
            <a:endParaRPr lang="en-US"/>
          </a:p>
          <a:p>
            <a:pPr marL="342900" indent="-342900">
              <a:buFontTx/>
              <a:buAutoNum type="arabicParenR"/>
            </a:pPr>
            <a:endParaRPr lang="tr-TR" sz="2000"/>
          </a:p>
          <a:p>
            <a:pPr marL="342900" indent="-342900">
              <a:buFontTx/>
              <a:buAutoNum type="arabicParenR"/>
            </a:pPr>
            <a:endParaRPr lang="tr-TR" sz="2000"/>
          </a:p>
          <a:p>
            <a:pPr marL="342900" indent="-342900"/>
            <a:r>
              <a:rPr lang="tr-TR" sz="2000" b="1">
                <a:solidFill>
                  <a:srgbClr val="CC3300"/>
                </a:solidFill>
              </a:rPr>
              <a:t>2)</a:t>
            </a:r>
            <a:r>
              <a:rPr lang="tr-TR" sz="2000"/>
              <a:t> </a:t>
            </a:r>
            <a:r>
              <a:rPr lang="tr-TR" sz="2000" b="1" i="1">
                <a:solidFill>
                  <a:srgbClr val="CC3300"/>
                </a:solidFill>
              </a:rPr>
              <a:t>Yatırım</a:t>
            </a:r>
            <a:endParaRPr lang="tr-TR"/>
          </a:p>
          <a:p>
            <a:pPr marL="342900" indent="-342900"/>
            <a:endParaRPr lang="tr-TR" sz="2000" b="1" i="1">
              <a:solidFill>
                <a:srgbClr val="CC3300"/>
              </a:solidFill>
            </a:endParaRPr>
          </a:p>
          <a:p>
            <a:pPr marL="342900" indent="-342900"/>
            <a:endParaRPr lang="tr-TR" sz="2000" b="1" i="1">
              <a:solidFill>
                <a:srgbClr val="CC3300"/>
              </a:solidFill>
            </a:endParaRPr>
          </a:p>
          <a:p>
            <a:pPr marL="342900" indent="-342900"/>
            <a:r>
              <a:rPr lang="tr-TR" sz="2000" b="1" i="1">
                <a:solidFill>
                  <a:srgbClr val="CC3300"/>
                </a:solidFill>
              </a:rPr>
              <a:t>3) Arbitraj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28625" y="214313"/>
            <a:ext cx="56959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tr-TR" sz="2900">
                <a:latin typeface="Calibri" pitchFamily="34" charset="0"/>
              </a:rPr>
              <a:t>31 Mart 2011</a:t>
            </a:r>
          </a:p>
        </p:txBody>
      </p:sp>
      <p:sp>
        <p:nvSpPr>
          <p:cNvPr id="32771" name="Rectangle 4"/>
          <p:cNvSpPr txBox="1">
            <a:spLocks noChangeArrowheads="1"/>
          </p:cNvSpPr>
          <p:nvPr/>
        </p:nvSpPr>
        <p:spPr bwMode="auto">
          <a:xfrm>
            <a:off x="428625" y="1428750"/>
            <a:ext cx="90011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tr-TR" sz="2200" dirty="0">
                <a:latin typeface="Calibri" pitchFamily="34" charset="0"/>
              </a:rPr>
              <a:t>Yatırımcı Nisan 2011 vadeli sözleşmeden </a:t>
            </a:r>
            <a:r>
              <a:rPr lang="tr-TR" sz="2200" dirty="0" smtClean="0">
                <a:solidFill>
                  <a:srgbClr val="C00000"/>
                </a:solidFill>
                <a:latin typeface="Calibri" pitchFamily="34" charset="0"/>
              </a:rPr>
              <a:t>1,7700 </a:t>
            </a:r>
            <a:r>
              <a:rPr lang="tr-TR" sz="2200" dirty="0">
                <a:latin typeface="Calibri" pitchFamily="34" charset="0"/>
              </a:rPr>
              <a:t>fiyatla 10 tane satar.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endParaRPr lang="tr-TR" sz="2200" b="1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tr-TR" sz="2200" dirty="0">
                <a:latin typeface="Calibri" pitchFamily="34" charset="0"/>
              </a:rPr>
              <a:t>	Oluşan kar/zarar: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tr-TR" sz="2200" dirty="0">
                <a:latin typeface="Calibri" pitchFamily="34" charset="0"/>
              </a:rPr>
              <a:t>	(</a:t>
            </a:r>
            <a:r>
              <a:rPr lang="tr-TR" sz="2200" dirty="0" smtClean="0">
                <a:latin typeface="Calibri" pitchFamily="34" charset="0"/>
              </a:rPr>
              <a:t>1,7800-1,7700</a:t>
            </a:r>
            <a:r>
              <a:rPr lang="tr-TR" sz="2200" dirty="0">
                <a:latin typeface="Calibri" pitchFamily="34" charset="0"/>
              </a:rPr>
              <a:t>)*1.000=10TL/sözleşme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endParaRPr lang="tr-TR" sz="2200" dirty="0">
              <a:solidFill>
                <a:srgbClr val="CC00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tr-TR" sz="2200" dirty="0">
                <a:solidFill>
                  <a:srgbClr val="CC0000"/>
                </a:solidFill>
                <a:latin typeface="Calibri" pitchFamily="34" charset="0"/>
              </a:rPr>
              <a:t>      Tek Sözleşmeden: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tr-TR" sz="2200" dirty="0">
                <a:solidFill>
                  <a:srgbClr val="CC0000"/>
                </a:solidFill>
                <a:latin typeface="Calibri" pitchFamily="34" charset="0"/>
              </a:rPr>
              <a:t>	 Satan Taraf</a:t>
            </a:r>
            <a:r>
              <a:rPr lang="tr-TR" sz="2200" dirty="0">
                <a:latin typeface="Calibri" pitchFamily="34" charset="0"/>
              </a:rPr>
              <a:t>: 10 TL Zarar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tr-TR" sz="2200" dirty="0">
                <a:solidFill>
                  <a:srgbClr val="CC0000"/>
                </a:solidFill>
                <a:latin typeface="Calibri" pitchFamily="34" charset="0"/>
              </a:rPr>
              <a:t>	 Alan Taraf</a:t>
            </a:r>
            <a:r>
              <a:rPr lang="tr-TR" sz="2200" dirty="0">
                <a:latin typeface="Calibri" pitchFamily="34" charset="0"/>
              </a:rPr>
              <a:t>: 10 TL Kar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endParaRPr lang="tr-TR" sz="2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tr-TR" sz="2200" dirty="0">
                <a:latin typeface="Calibri" pitchFamily="34" charset="0"/>
              </a:rPr>
              <a:t>	Eğer 10 sözleşme alınmış veya satılmış olsa idi: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tr-TR" sz="2200" dirty="0">
                <a:latin typeface="Calibri" pitchFamily="34" charset="0"/>
              </a:rPr>
              <a:t>	10*10 TL=</a:t>
            </a:r>
            <a:r>
              <a:rPr lang="tr-TR" sz="2200" dirty="0">
                <a:solidFill>
                  <a:srgbClr val="CC0000"/>
                </a:solidFill>
                <a:latin typeface="Calibri" pitchFamily="34" charset="0"/>
              </a:rPr>
              <a:t>100 TL</a:t>
            </a:r>
            <a:r>
              <a:rPr lang="tr-TR" sz="2200" dirty="0">
                <a:latin typeface="Calibri" pitchFamily="34" charset="0"/>
              </a:rPr>
              <a:t> kar veya zarar</a:t>
            </a:r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79388" y="404813"/>
            <a:ext cx="662463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tr-TR" sz="2900">
                <a:latin typeface="Calibri" pitchFamily="34" charset="0"/>
              </a:rPr>
              <a:t>Teminatlar Farklı Senaryolar</a:t>
            </a:r>
          </a:p>
          <a:p>
            <a:pPr algn="ctr" eaLnBrk="0" hangingPunct="0"/>
            <a:endParaRPr lang="en-GB" sz="3000">
              <a:latin typeface="Calibri" pitchFamily="34" charset="0"/>
            </a:endParaRPr>
          </a:p>
        </p:txBody>
      </p:sp>
      <p:sp>
        <p:nvSpPr>
          <p:cNvPr id="33795" name="Line 2"/>
          <p:cNvSpPr>
            <a:spLocks noChangeShapeType="1"/>
          </p:cNvSpPr>
          <p:nvPr/>
        </p:nvSpPr>
        <p:spPr bwMode="auto">
          <a:xfrm flipV="1">
            <a:off x="827088" y="1412875"/>
            <a:ext cx="0" cy="4824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3796" name="Line 3"/>
          <p:cNvSpPr>
            <a:spLocks noChangeShapeType="1"/>
          </p:cNvSpPr>
          <p:nvPr/>
        </p:nvSpPr>
        <p:spPr bwMode="auto">
          <a:xfrm>
            <a:off x="827088" y="6237288"/>
            <a:ext cx="727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3797" name="Line 4"/>
          <p:cNvSpPr>
            <a:spLocks noChangeShapeType="1"/>
          </p:cNvSpPr>
          <p:nvPr/>
        </p:nvSpPr>
        <p:spPr bwMode="auto">
          <a:xfrm>
            <a:off x="4067175" y="61658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3798" name="Line 5"/>
          <p:cNvSpPr>
            <a:spLocks noChangeShapeType="1"/>
          </p:cNvSpPr>
          <p:nvPr/>
        </p:nvSpPr>
        <p:spPr bwMode="auto">
          <a:xfrm>
            <a:off x="5867400" y="61658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3779838" y="6308725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>
                <a:solidFill>
                  <a:srgbClr val="FF0000"/>
                </a:solidFill>
              </a:rPr>
              <a:t> 97,5</a:t>
            </a:r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5651500" y="6308725"/>
            <a:ext cx="57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/>
              <a:t>130</a:t>
            </a:r>
          </a:p>
        </p:txBody>
      </p:sp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8143875" y="6000750"/>
            <a:ext cx="12255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/>
              <a:t>Teminat</a:t>
            </a:r>
          </a:p>
          <a:p>
            <a:pPr>
              <a:spcBef>
                <a:spcPct val="50000"/>
              </a:spcBef>
            </a:pPr>
            <a:r>
              <a:rPr lang="tr-TR" sz="1400"/>
              <a:t>(TL)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27088" y="1987550"/>
            <a:ext cx="3240087" cy="2174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867400" y="2205038"/>
            <a:ext cx="0" cy="403225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3804" name="Text Box 11"/>
          <p:cNvSpPr txBox="1">
            <a:spLocks noChangeArrowheads="1"/>
          </p:cNvSpPr>
          <p:nvPr/>
        </p:nvSpPr>
        <p:spPr bwMode="auto">
          <a:xfrm>
            <a:off x="7380288" y="6308725"/>
            <a:ext cx="79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/>
              <a:t>280</a:t>
            </a:r>
          </a:p>
        </p:txBody>
      </p:sp>
      <p:sp>
        <p:nvSpPr>
          <p:cNvPr id="33805" name="Line 12"/>
          <p:cNvSpPr>
            <a:spLocks noChangeShapeType="1"/>
          </p:cNvSpPr>
          <p:nvPr/>
        </p:nvSpPr>
        <p:spPr bwMode="auto">
          <a:xfrm>
            <a:off x="7596188" y="61658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" name="Text Box 13" descr="White marble"/>
          <p:cNvSpPr txBox="1">
            <a:spLocks noChangeArrowheads="1"/>
          </p:cNvSpPr>
          <p:nvPr/>
        </p:nvSpPr>
        <p:spPr bwMode="auto">
          <a:xfrm>
            <a:off x="6588125" y="1557338"/>
            <a:ext cx="2305050" cy="1384300"/>
          </a:xfrm>
          <a:prstGeom prst="rect">
            <a:avLst/>
          </a:prstGeom>
          <a:blipFill dpi="0" rotWithShape="1">
            <a:blip r:embed="rId2" cstate="print">
              <a:alphaModFix amt="25000"/>
            </a:blip>
            <a:srcRect/>
            <a:tile tx="0" ty="0" sx="100000" sy="100000" flip="none" algn="tl"/>
          </a:blipFill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romanUcPeriod"/>
            </a:pPr>
            <a:r>
              <a:rPr lang="tr-TR" sz="1200" b="1"/>
              <a:t>Yatırımcı 1,60 TL’den 130 TL teminat yatırarak sözleşme büyüklüğü 1000 $ olan bir adet Nisan vadeli işlem sözleşmesi alır (uzun pozisyon).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4067175" y="2205038"/>
            <a:ext cx="0" cy="4032250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4067175" y="1987550"/>
            <a:ext cx="1800225" cy="217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827088" y="2995613"/>
            <a:ext cx="3240087" cy="2174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5867400" y="2997200"/>
            <a:ext cx="1728788" cy="2159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1400"/>
              <a:t>Çekilebilir Teminat</a:t>
            </a:r>
          </a:p>
        </p:txBody>
      </p:sp>
      <p:sp>
        <p:nvSpPr>
          <p:cNvPr id="20" name="Text Box 18" descr="White marble"/>
          <p:cNvSpPr txBox="1">
            <a:spLocks noChangeArrowheads="1"/>
          </p:cNvSpPr>
          <p:nvPr/>
        </p:nvSpPr>
        <p:spPr bwMode="auto">
          <a:xfrm>
            <a:off x="6227763" y="1196975"/>
            <a:ext cx="2665412" cy="1754188"/>
          </a:xfrm>
          <a:prstGeom prst="rect">
            <a:avLst/>
          </a:prstGeom>
          <a:blipFill dpi="0" rotWithShape="1">
            <a:blip r:embed="rId2" cstate="print">
              <a:alphaModFix amt="25000"/>
            </a:blip>
            <a:srcRect/>
            <a:tile tx="0" ty="0" sx="100000" sy="100000" flip="none" algn="tl"/>
          </a:blipFill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romanUcPeriod" startAt="2"/>
            </a:pPr>
            <a:r>
              <a:rPr lang="tr-TR" sz="1200" b="1"/>
              <a:t>Dolar kuru 1,60’dan %10’a yakın yukarı fırlar. Kurun 1,75’e çıkmasıyla yatırımcı 150 TL kara geçer ve bu miktarı çeker. Teminat yeniden 130TL’ ye gelir. Kaldıraç etkisi sayesinde neredeyse %115’lik bir kazanç.</a:t>
            </a:r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5795963" y="2997200"/>
            <a:ext cx="1800225" cy="215900"/>
          </a:xfrm>
          <a:prstGeom prst="leftArrow">
            <a:avLst>
              <a:gd name="adj1" fmla="val 50000"/>
              <a:gd name="adj2" fmla="val 20845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7596188" y="3213100"/>
            <a:ext cx="0" cy="3095625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4067175" y="2995613"/>
            <a:ext cx="1800225" cy="217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33815" name="Text Box 22"/>
          <p:cNvSpPr txBox="1">
            <a:spLocks noChangeArrowheads="1"/>
          </p:cNvSpPr>
          <p:nvPr/>
        </p:nvSpPr>
        <p:spPr bwMode="auto">
          <a:xfrm>
            <a:off x="4500563" y="6308725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/>
              <a:t>100</a:t>
            </a:r>
          </a:p>
        </p:txBody>
      </p:sp>
      <p:sp>
        <p:nvSpPr>
          <p:cNvPr id="33816" name="Line 23"/>
          <p:cNvSpPr>
            <a:spLocks noChangeShapeType="1"/>
          </p:cNvSpPr>
          <p:nvPr/>
        </p:nvSpPr>
        <p:spPr bwMode="auto">
          <a:xfrm>
            <a:off x="4716463" y="61658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4716463" y="4221163"/>
            <a:ext cx="0" cy="2016125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827088" y="4005263"/>
            <a:ext cx="3240087" cy="215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4067175" y="4005263"/>
            <a:ext cx="64928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9" name="Text Box 27" descr="White marble"/>
          <p:cNvSpPr txBox="1">
            <a:spLocks noChangeArrowheads="1"/>
          </p:cNvSpPr>
          <p:nvPr/>
        </p:nvSpPr>
        <p:spPr bwMode="auto">
          <a:xfrm>
            <a:off x="6572250" y="1571625"/>
            <a:ext cx="2378075" cy="1017588"/>
          </a:xfrm>
          <a:prstGeom prst="rect">
            <a:avLst/>
          </a:prstGeom>
          <a:blipFill dpi="0" rotWithShape="1">
            <a:blip r:embed="rId2" cstate="print">
              <a:alphaModFix amt="25000"/>
            </a:blip>
            <a:srcRect/>
            <a:tile tx="0" ty="0" sx="100000" sy="100000" flip="none" algn="tl"/>
          </a:blipFill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romanUcPeriod" startAt="3"/>
            </a:pPr>
            <a:r>
              <a:rPr lang="tr-TR" sz="1200" b="1"/>
              <a:t>Dolar kurunun 1,75’den 1,72’ye düşmesiyle yatırımcı 30 TL zarar eder ve teminatı 100 TL’ ye düşer.</a:t>
            </a: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827088" y="5013325"/>
            <a:ext cx="2592387" cy="215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822" name="Text Box 29"/>
          <p:cNvSpPr txBox="1">
            <a:spLocks noChangeArrowheads="1"/>
          </p:cNvSpPr>
          <p:nvPr/>
        </p:nvSpPr>
        <p:spPr bwMode="auto">
          <a:xfrm>
            <a:off x="3203575" y="6308725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/>
              <a:t>60</a:t>
            </a:r>
          </a:p>
        </p:txBody>
      </p:sp>
      <p:sp>
        <p:nvSpPr>
          <p:cNvPr id="33823" name="Line 30"/>
          <p:cNvSpPr>
            <a:spLocks noChangeShapeType="1"/>
          </p:cNvSpPr>
          <p:nvPr/>
        </p:nvSpPr>
        <p:spPr bwMode="auto">
          <a:xfrm>
            <a:off x="3419475" y="61658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V="1">
            <a:off x="3419475" y="5229225"/>
            <a:ext cx="0" cy="1008063"/>
          </a:xfrm>
          <a:prstGeom prst="line">
            <a:avLst/>
          </a:pr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4" name="AutoShape 32"/>
          <p:cNvSpPr>
            <a:spLocks noChangeArrowheads="1"/>
          </p:cNvSpPr>
          <p:nvPr/>
        </p:nvSpPr>
        <p:spPr bwMode="auto">
          <a:xfrm>
            <a:off x="3203575" y="6597650"/>
            <a:ext cx="3313113" cy="260350"/>
          </a:xfrm>
          <a:prstGeom prst="curvedUpArrow">
            <a:avLst>
              <a:gd name="adj1" fmla="val 254512"/>
              <a:gd name="adj2" fmla="val 509024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35" name="Text Box 33" descr="White marble"/>
          <p:cNvSpPr txBox="1">
            <a:spLocks noChangeArrowheads="1"/>
          </p:cNvSpPr>
          <p:nvPr/>
        </p:nvSpPr>
        <p:spPr bwMode="auto">
          <a:xfrm>
            <a:off x="6443663" y="1268413"/>
            <a:ext cx="2500312" cy="1200150"/>
          </a:xfrm>
          <a:prstGeom prst="rect">
            <a:avLst/>
          </a:prstGeom>
          <a:blipFill dpi="0" rotWithShape="1">
            <a:blip r:embed="rId2" cstate="print">
              <a:alphaModFix amt="25000"/>
            </a:blip>
            <a:srcRect/>
            <a:tile tx="0" ty="0" sx="100000" sy="100000" flip="none" algn="tl"/>
          </a:blipFill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romanUcPeriod" startAt="4"/>
            </a:pPr>
            <a:r>
              <a:rPr lang="tr-TR" sz="1200" b="1"/>
              <a:t>Dolar kurunun düşüşü devam eder. Uzlaşma fiyatı 1,68 TL olup, teminat, sürdürme teminatının altına, 60 TL’ ye düşer. </a:t>
            </a: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3419475" y="5013325"/>
            <a:ext cx="2447925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33828" name="Text Box 35"/>
          <p:cNvSpPr txBox="1">
            <a:spLocks noChangeArrowheads="1"/>
          </p:cNvSpPr>
          <p:nvPr/>
        </p:nvSpPr>
        <p:spPr bwMode="auto">
          <a:xfrm>
            <a:off x="928688" y="1285875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400"/>
              <a:t>Senaryolar</a:t>
            </a:r>
          </a:p>
        </p:txBody>
      </p:sp>
      <p:sp>
        <p:nvSpPr>
          <p:cNvPr id="33829" name="Text Box 36"/>
          <p:cNvSpPr txBox="1">
            <a:spLocks noChangeArrowheads="1"/>
          </p:cNvSpPr>
          <p:nvPr/>
        </p:nvSpPr>
        <p:spPr bwMode="auto">
          <a:xfrm>
            <a:off x="539750" y="1844675"/>
            <a:ext cx="21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/>
              <a:t>I</a:t>
            </a:r>
          </a:p>
        </p:txBody>
      </p:sp>
      <p:sp>
        <p:nvSpPr>
          <p:cNvPr id="33830" name="Text Box 37"/>
          <p:cNvSpPr txBox="1">
            <a:spLocks noChangeArrowheads="1"/>
          </p:cNvSpPr>
          <p:nvPr/>
        </p:nvSpPr>
        <p:spPr bwMode="auto">
          <a:xfrm>
            <a:off x="466725" y="2887663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/>
              <a:t>II</a:t>
            </a:r>
          </a:p>
        </p:txBody>
      </p:sp>
      <p:sp>
        <p:nvSpPr>
          <p:cNvPr id="33831" name="Text Box 38"/>
          <p:cNvSpPr txBox="1">
            <a:spLocks noChangeArrowheads="1"/>
          </p:cNvSpPr>
          <p:nvPr/>
        </p:nvSpPr>
        <p:spPr bwMode="auto">
          <a:xfrm>
            <a:off x="396875" y="3895725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/>
              <a:t>III</a:t>
            </a:r>
          </a:p>
        </p:txBody>
      </p:sp>
      <p:sp>
        <p:nvSpPr>
          <p:cNvPr id="33832" name="Text Box 39"/>
          <p:cNvSpPr txBox="1">
            <a:spLocks noChangeArrowheads="1"/>
          </p:cNvSpPr>
          <p:nvPr/>
        </p:nvSpPr>
        <p:spPr bwMode="auto">
          <a:xfrm>
            <a:off x="396875" y="4903788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/>
              <a:t>IV</a:t>
            </a:r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5857875" y="2000250"/>
            <a:ext cx="936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/>
              <a:t>VİS alınır</a:t>
            </a:r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5867400" y="3213100"/>
            <a:ext cx="2233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/>
              <a:t>150 TL’lik kar çekilir</a:t>
            </a:r>
          </a:p>
        </p:txBody>
      </p:sp>
      <p:sp>
        <p:nvSpPr>
          <p:cNvPr id="44" name="AutoShape 42"/>
          <p:cNvSpPr>
            <a:spLocks/>
          </p:cNvSpPr>
          <p:nvPr/>
        </p:nvSpPr>
        <p:spPr bwMode="auto">
          <a:xfrm rot="-5400000">
            <a:off x="5112544" y="3464719"/>
            <a:ext cx="358775" cy="1150937"/>
          </a:xfrm>
          <a:prstGeom prst="rightBrace">
            <a:avLst>
              <a:gd name="adj1" fmla="val 267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4716463" y="3586163"/>
            <a:ext cx="1079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>
                <a:solidFill>
                  <a:srgbClr val="FF0000"/>
                </a:solidFill>
              </a:rPr>
              <a:t>30 TL zarar</a:t>
            </a:r>
          </a:p>
        </p:txBody>
      </p:sp>
      <p:sp>
        <p:nvSpPr>
          <p:cNvPr id="33837" name="Text Box 44"/>
          <p:cNvSpPr txBox="1">
            <a:spLocks noChangeArrowheads="1"/>
          </p:cNvSpPr>
          <p:nvPr/>
        </p:nvSpPr>
        <p:spPr bwMode="auto">
          <a:xfrm>
            <a:off x="5940425" y="5013325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1403350" y="2420938"/>
            <a:ext cx="2016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200" b="1">
                <a:solidFill>
                  <a:srgbClr val="FF0000"/>
                </a:solidFill>
              </a:rPr>
              <a:t>Sürdürme Teminatı</a:t>
            </a:r>
          </a:p>
        </p:txBody>
      </p:sp>
      <p:sp>
        <p:nvSpPr>
          <p:cNvPr id="48" name="Text Box 46"/>
          <p:cNvSpPr txBox="1">
            <a:spLocks noChangeArrowheads="1"/>
          </p:cNvSpPr>
          <p:nvPr/>
        </p:nvSpPr>
        <p:spPr bwMode="auto">
          <a:xfrm>
            <a:off x="2051050" y="1268413"/>
            <a:ext cx="2447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200" b="1"/>
              <a:t>Başlangıç Teminatı</a:t>
            </a:r>
          </a:p>
        </p:txBody>
      </p:sp>
      <p:sp>
        <p:nvSpPr>
          <p:cNvPr id="49" name="Text Box 47"/>
          <p:cNvSpPr txBox="1">
            <a:spLocks noChangeArrowheads="1"/>
          </p:cNvSpPr>
          <p:nvPr/>
        </p:nvSpPr>
        <p:spPr bwMode="auto">
          <a:xfrm>
            <a:off x="3348038" y="5300663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200"/>
              <a:t>70 TL eklenerek başlangıç teminatına çekilir.</a:t>
            </a:r>
          </a:p>
        </p:txBody>
      </p:sp>
      <p:sp>
        <p:nvSpPr>
          <p:cNvPr id="33841" name="Line 48"/>
          <p:cNvSpPr>
            <a:spLocks noChangeShapeType="1"/>
          </p:cNvSpPr>
          <p:nvPr/>
        </p:nvSpPr>
        <p:spPr bwMode="auto">
          <a:xfrm flipV="1">
            <a:off x="6659563" y="3716338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3842" name="Line 49"/>
          <p:cNvSpPr>
            <a:spLocks noChangeShapeType="1"/>
          </p:cNvSpPr>
          <p:nvPr/>
        </p:nvSpPr>
        <p:spPr bwMode="auto">
          <a:xfrm>
            <a:off x="6659563" y="5589588"/>
            <a:ext cx="2233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3843" name="Text Box 50"/>
          <p:cNvSpPr txBox="1">
            <a:spLocks noChangeArrowheads="1"/>
          </p:cNvSpPr>
          <p:nvPr/>
        </p:nvSpPr>
        <p:spPr bwMode="auto">
          <a:xfrm>
            <a:off x="6732588" y="5589588"/>
            <a:ext cx="287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/>
              <a:t>I</a:t>
            </a:r>
          </a:p>
        </p:txBody>
      </p:sp>
      <p:sp>
        <p:nvSpPr>
          <p:cNvPr id="33844" name="Text Box 51"/>
          <p:cNvSpPr txBox="1">
            <a:spLocks noChangeArrowheads="1"/>
          </p:cNvSpPr>
          <p:nvPr/>
        </p:nvSpPr>
        <p:spPr bwMode="auto">
          <a:xfrm>
            <a:off x="7524750" y="5589588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/>
              <a:t>II</a:t>
            </a:r>
          </a:p>
        </p:txBody>
      </p:sp>
      <p:sp>
        <p:nvSpPr>
          <p:cNvPr id="33845" name="Text Box 52"/>
          <p:cNvSpPr txBox="1">
            <a:spLocks noChangeArrowheads="1"/>
          </p:cNvSpPr>
          <p:nvPr/>
        </p:nvSpPr>
        <p:spPr bwMode="auto">
          <a:xfrm>
            <a:off x="7885113" y="5589588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/>
              <a:t>III</a:t>
            </a:r>
          </a:p>
        </p:txBody>
      </p:sp>
      <p:sp>
        <p:nvSpPr>
          <p:cNvPr id="33846" name="Text Box 53"/>
          <p:cNvSpPr txBox="1">
            <a:spLocks noChangeArrowheads="1"/>
          </p:cNvSpPr>
          <p:nvPr/>
        </p:nvSpPr>
        <p:spPr bwMode="auto">
          <a:xfrm>
            <a:off x="8316913" y="5589588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/>
              <a:t>IV</a:t>
            </a:r>
          </a:p>
        </p:txBody>
      </p:sp>
      <p:sp>
        <p:nvSpPr>
          <p:cNvPr id="56" name="Line 54"/>
          <p:cNvSpPr>
            <a:spLocks noChangeShapeType="1"/>
          </p:cNvSpPr>
          <p:nvPr/>
        </p:nvSpPr>
        <p:spPr bwMode="auto">
          <a:xfrm>
            <a:off x="6877050" y="5373688"/>
            <a:ext cx="0" cy="21590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>
            <a:off x="7667625" y="4149725"/>
            <a:ext cx="0" cy="1439863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>
            <a:off x="8101013" y="4652963"/>
            <a:ext cx="0" cy="93662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>
            <a:off x="8532813" y="4941888"/>
            <a:ext cx="0" cy="64770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0" name="Line 58"/>
          <p:cNvSpPr>
            <a:spLocks noChangeShapeType="1"/>
          </p:cNvSpPr>
          <p:nvPr/>
        </p:nvSpPr>
        <p:spPr bwMode="auto">
          <a:xfrm flipV="1">
            <a:off x="6877050" y="4149725"/>
            <a:ext cx="790575" cy="1223963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1" name="Line 59"/>
          <p:cNvSpPr>
            <a:spLocks noChangeShapeType="1"/>
          </p:cNvSpPr>
          <p:nvPr/>
        </p:nvSpPr>
        <p:spPr bwMode="auto">
          <a:xfrm>
            <a:off x="7667625" y="4149725"/>
            <a:ext cx="433388" cy="503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2" name="Line 60"/>
          <p:cNvSpPr>
            <a:spLocks noChangeShapeType="1"/>
          </p:cNvSpPr>
          <p:nvPr/>
        </p:nvSpPr>
        <p:spPr bwMode="auto">
          <a:xfrm>
            <a:off x="8101013" y="4652963"/>
            <a:ext cx="431800" cy="288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3854" name="Text Box 61"/>
          <p:cNvSpPr txBox="1">
            <a:spLocks noChangeArrowheads="1"/>
          </p:cNvSpPr>
          <p:nvPr/>
        </p:nvSpPr>
        <p:spPr bwMode="auto">
          <a:xfrm>
            <a:off x="6084888" y="3616325"/>
            <a:ext cx="649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000"/>
              <a:t>$/TL</a:t>
            </a:r>
          </a:p>
        </p:txBody>
      </p:sp>
      <p:sp>
        <p:nvSpPr>
          <p:cNvPr id="33855" name="Line 62"/>
          <p:cNvSpPr>
            <a:spLocks noChangeShapeType="1"/>
          </p:cNvSpPr>
          <p:nvPr/>
        </p:nvSpPr>
        <p:spPr bwMode="auto">
          <a:xfrm>
            <a:off x="6588125" y="4652963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3856" name="Line 63"/>
          <p:cNvSpPr>
            <a:spLocks noChangeShapeType="1"/>
          </p:cNvSpPr>
          <p:nvPr/>
        </p:nvSpPr>
        <p:spPr bwMode="auto">
          <a:xfrm>
            <a:off x="6588125" y="41497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6" name="Line 64"/>
          <p:cNvSpPr>
            <a:spLocks noChangeShapeType="1"/>
          </p:cNvSpPr>
          <p:nvPr/>
        </p:nvSpPr>
        <p:spPr bwMode="auto">
          <a:xfrm flipH="1">
            <a:off x="6659563" y="4149725"/>
            <a:ext cx="1008062" cy="0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7" name="Line 65"/>
          <p:cNvSpPr>
            <a:spLocks noChangeShapeType="1"/>
          </p:cNvSpPr>
          <p:nvPr/>
        </p:nvSpPr>
        <p:spPr bwMode="auto">
          <a:xfrm flipH="1">
            <a:off x="6659563" y="5373688"/>
            <a:ext cx="217487" cy="0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8" name="Line 66"/>
          <p:cNvSpPr>
            <a:spLocks noChangeShapeType="1"/>
          </p:cNvSpPr>
          <p:nvPr/>
        </p:nvSpPr>
        <p:spPr bwMode="auto">
          <a:xfrm flipH="1">
            <a:off x="6659563" y="4652963"/>
            <a:ext cx="1441450" cy="0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9" name="Line 67"/>
          <p:cNvSpPr>
            <a:spLocks noChangeShapeType="1"/>
          </p:cNvSpPr>
          <p:nvPr/>
        </p:nvSpPr>
        <p:spPr bwMode="auto">
          <a:xfrm flipH="1">
            <a:off x="6659563" y="4941888"/>
            <a:ext cx="1873250" cy="0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3861" name="Line 68"/>
          <p:cNvSpPr>
            <a:spLocks noChangeShapeType="1"/>
          </p:cNvSpPr>
          <p:nvPr/>
        </p:nvSpPr>
        <p:spPr bwMode="auto">
          <a:xfrm>
            <a:off x="6588125" y="494188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3862" name="Line 69"/>
          <p:cNvSpPr>
            <a:spLocks noChangeShapeType="1"/>
          </p:cNvSpPr>
          <p:nvPr/>
        </p:nvSpPr>
        <p:spPr bwMode="auto">
          <a:xfrm>
            <a:off x="6588125" y="537368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2" name="Text Box 70"/>
          <p:cNvSpPr txBox="1">
            <a:spLocks noChangeArrowheads="1"/>
          </p:cNvSpPr>
          <p:nvPr/>
        </p:nvSpPr>
        <p:spPr bwMode="auto">
          <a:xfrm>
            <a:off x="6011863" y="4005263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000"/>
              <a:t>    1,75</a:t>
            </a:r>
          </a:p>
        </p:txBody>
      </p:sp>
      <p:sp>
        <p:nvSpPr>
          <p:cNvPr id="73" name="Text Box 71"/>
          <p:cNvSpPr txBox="1">
            <a:spLocks noChangeArrowheads="1"/>
          </p:cNvSpPr>
          <p:nvPr/>
        </p:nvSpPr>
        <p:spPr bwMode="auto">
          <a:xfrm>
            <a:off x="6011863" y="5229225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000"/>
              <a:t>    1,60</a:t>
            </a:r>
          </a:p>
        </p:txBody>
      </p:sp>
      <p:sp>
        <p:nvSpPr>
          <p:cNvPr id="74" name="Text Box 72"/>
          <p:cNvSpPr txBox="1">
            <a:spLocks noChangeArrowheads="1"/>
          </p:cNvSpPr>
          <p:nvPr/>
        </p:nvSpPr>
        <p:spPr bwMode="auto">
          <a:xfrm>
            <a:off x="6011863" y="4508500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000"/>
              <a:t>    1,72</a:t>
            </a:r>
          </a:p>
        </p:txBody>
      </p:sp>
      <p:sp>
        <p:nvSpPr>
          <p:cNvPr id="75" name="Text Box 73"/>
          <p:cNvSpPr txBox="1">
            <a:spLocks noChangeArrowheads="1"/>
          </p:cNvSpPr>
          <p:nvPr/>
        </p:nvSpPr>
        <p:spPr bwMode="auto">
          <a:xfrm>
            <a:off x="6011863" y="4797425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000"/>
              <a:t>    1,68</a:t>
            </a:r>
          </a:p>
        </p:txBody>
      </p:sp>
      <p:sp>
        <p:nvSpPr>
          <p:cNvPr id="76" name="AutoShape 74"/>
          <p:cNvSpPr>
            <a:spLocks/>
          </p:cNvSpPr>
          <p:nvPr/>
        </p:nvSpPr>
        <p:spPr bwMode="auto">
          <a:xfrm rot="-5400000">
            <a:off x="3203575" y="-747712"/>
            <a:ext cx="287338" cy="5040312"/>
          </a:xfrm>
          <a:prstGeom prst="rightBrace">
            <a:avLst>
              <a:gd name="adj1" fmla="val 1461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77" name="AutoShape 75"/>
          <p:cNvSpPr>
            <a:spLocks/>
          </p:cNvSpPr>
          <p:nvPr/>
        </p:nvSpPr>
        <p:spPr bwMode="auto">
          <a:xfrm rot="5400000">
            <a:off x="2303463" y="728663"/>
            <a:ext cx="287337" cy="3240087"/>
          </a:xfrm>
          <a:prstGeom prst="rightBrace">
            <a:avLst>
              <a:gd name="adj1" fmla="val 93969"/>
              <a:gd name="adj2" fmla="val 5002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33869" name="Rectangle 76"/>
          <p:cNvSpPr>
            <a:spLocks noChangeArrowheads="1"/>
          </p:cNvSpPr>
          <p:nvPr/>
        </p:nvSpPr>
        <p:spPr bwMode="auto">
          <a:xfrm>
            <a:off x="6084888" y="3573463"/>
            <a:ext cx="2879725" cy="2376487"/>
          </a:xfrm>
          <a:prstGeom prst="rect">
            <a:avLst/>
          </a:prstGeom>
          <a:blipFill dpi="0" rotWithShape="1">
            <a:blip r:embed="rId2" cstate="print">
              <a:alphaModFix amt="25000"/>
            </a:blip>
            <a:srcRect/>
            <a:tile tx="0" ty="0" sx="100000" sy="100000" flip="none" algn="tl"/>
          </a:blipFill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5" grpId="1" animBg="1"/>
      <p:bldP spid="36" grpId="0" animBg="1"/>
      <p:bldP spid="42" grpId="0"/>
      <p:bldP spid="43" grpId="0"/>
      <p:bldP spid="44" grpId="0" animBg="1"/>
      <p:bldP spid="45" grpId="0"/>
      <p:bldP spid="47" grpId="0"/>
      <p:bldP spid="48" grpId="0"/>
      <p:bldP spid="49" grpId="0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2" grpId="0" animBg="1"/>
      <p:bldP spid="66" grpId="0" animBg="1"/>
      <p:bldP spid="67" grpId="0" animBg="1"/>
      <p:bldP spid="68" grpId="0" animBg="1"/>
      <p:bldP spid="69" grpId="0" animBg="1"/>
      <p:bldP spid="72" grpId="0"/>
      <p:bldP spid="73" grpId="0"/>
      <p:bldP spid="74" grpId="0"/>
      <p:bldP spid="75" grpId="0"/>
      <p:bldP spid="76" grpId="0" animBg="1"/>
      <p:bldP spid="77" grpId="0" animBg="1"/>
      <p:bldP spid="7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214313"/>
            <a:ext cx="66246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r-TR" sz="2900">
                <a:latin typeface="Calibri" pitchFamily="34" charset="0"/>
              </a:rPr>
              <a:t>Korunma Amaçlı Kullanım (Döviz İçin)</a:t>
            </a:r>
          </a:p>
          <a:p>
            <a:pPr algn="ctr" eaLnBrk="0" hangingPunct="0"/>
            <a:endParaRPr lang="en-GB" sz="3000">
              <a:latin typeface="Calibri" pitchFamily="34" charset="0"/>
            </a:endParaRP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395288" y="1579563"/>
            <a:ext cx="8058150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tr-TR" sz="2000" b="1" i="1">
                <a:solidFill>
                  <a:srgbClr val="CC3300"/>
                </a:solidFill>
              </a:rPr>
              <a:t>Uzun Korunma</a:t>
            </a:r>
            <a:r>
              <a:rPr lang="tr-TR" sz="2000" b="1">
                <a:solidFill>
                  <a:srgbClr val="CC3300"/>
                </a:solidFill>
              </a:rPr>
              <a:t>:</a:t>
            </a:r>
            <a:r>
              <a:rPr lang="tr-TR" sz="2000"/>
              <a:t> </a:t>
            </a:r>
            <a:r>
              <a:rPr lang="tr-TR"/>
              <a:t>Yabancı bir para birimi cinsinden ileride gerçekleşecek olan girdi maliyetlerinin parite değişimlerinden dolayı artmasını önlemek amacıyla döviz vadeli işlem sözleşmesinde uzun pozisyon alınarak korunma sağlanır.</a:t>
            </a:r>
            <a:endParaRPr lang="en-US"/>
          </a:p>
          <a:p>
            <a:pPr marL="342900" indent="-342900">
              <a:buFontTx/>
              <a:buAutoNum type="arabicParenR"/>
            </a:pPr>
            <a:endParaRPr lang="tr-TR" sz="2000"/>
          </a:p>
          <a:p>
            <a:pPr marL="342900" indent="-342900">
              <a:buFontTx/>
              <a:buAutoNum type="arabicParenR"/>
            </a:pPr>
            <a:endParaRPr lang="tr-TR" sz="2000"/>
          </a:p>
          <a:p>
            <a:pPr marL="342900" indent="-342900"/>
            <a:r>
              <a:rPr lang="tr-TR" sz="2000" b="1">
                <a:solidFill>
                  <a:srgbClr val="CC3300"/>
                </a:solidFill>
              </a:rPr>
              <a:t>2)</a:t>
            </a:r>
            <a:r>
              <a:rPr lang="tr-TR" sz="2000"/>
              <a:t> </a:t>
            </a:r>
            <a:r>
              <a:rPr lang="tr-TR" sz="2000" b="1" i="1">
                <a:solidFill>
                  <a:srgbClr val="CC3300"/>
                </a:solidFill>
              </a:rPr>
              <a:t>Kısa Korunma</a:t>
            </a:r>
            <a:r>
              <a:rPr lang="tr-TR" sz="2000" b="1">
                <a:solidFill>
                  <a:srgbClr val="CC3300"/>
                </a:solidFill>
              </a:rPr>
              <a:t>:</a:t>
            </a:r>
            <a:r>
              <a:rPr lang="tr-TR" sz="2000"/>
              <a:t> </a:t>
            </a:r>
            <a:r>
              <a:rPr lang="tr-TR"/>
              <a:t>Elde bulunan başka bir para cinsinden olan portföyün ileride paritedeki oluşabilecek ters dalgalanmalar nedeniyle değerini korumak amacıyla döviz vadeli işlem sözleşmesinde kısa pozisyon alınır.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42875" y="3286125"/>
          <a:ext cx="15128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Bitmap Image" r:id="rId3" imgW="3790476" imgH="1362265" progId="PBrush">
                  <p:embed/>
                </p:oleObj>
              </mc:Choice>
              <mc:Fallback>
                <p:oleObj name="Bitmap Image" r:id="rId3" imgW="3790476" imgH="1362265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3286125"/>
                        <a:ext cx="151288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istanbulgold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652963"/>
            <a:ext cx="100806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93863" y="3411538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>
                <a:solidFill>
                  <a:srgbClr val="0650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İMKB</a:t>
            </a:r>
            <a:endParaRPr lang="en-US" sz="1400">
              <a:solidFill>
                <a:srgbClr val="06509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00113" y="2420938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i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VOB’dan Önce...</a:t>
            </a:r>
            <a:endParaRPr lang="en-US" i="1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19250" y="3771900"/>
            <a:ext cx="2952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14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Döviz Vadeli İşlem Sözleşmeleri</a:t>
            </a:r>
            <a:r>
              <a:rPr lang="en-US" sz="14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547813" y="4652963"/>
            <a:ext cx="3024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400">
                <a:solidFill>
                  <a:srgbClr val="0650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İstanbul Altın Borsası</a:t>
            </a:r>
            <a:r>
              <a:rPr lang="en-US" sz="1400">
                <a:solidFill>
                  <a:srgbClr val="0650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547813" y="5157788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solidFill>
                  <a:srgbClr val="C202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1400">
                <a:solidFill>
                  <a:srgbClr val="C202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Altın Vadeli İşlem Sözleşmeleri</a:t>
            </a:r>
            <a:r>
              <a:rPr lang="en-US" sz="1400">
                <a:solidFill>
                  <a:srgbClr val="C202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795963" y="24209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i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VOB’dan Sonra...</a:t>
            </a:r>
            <a:endParaRPr lang="en-US" i="1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 rot="-616639">
            <a:off x="3348038" y="4868863"/>
            <a:ext cx="2513012" cy="2238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 rot="662715">
            <a:off x="3348038" y="4292600"/>
            <a:ext cx="2571750" cy="2714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326063" y="5445125"/>
            <a:ext cx="3817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i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Tüm Vadeli İşlem Sözleşmeleri VOB’da İşlem Görmeye Başlamıştır.</a:t>
            </a:r>
            <a:endParaRPr lang="en-US" i="1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7" name="AutoShape 14"/>
          <p:cNvSpPr>
            <a:spLocks noChangeArrowheads="1"/>
          </p:cNvSpPr>
          <p:nvPr/>
        </p:nvSpPr>
        <p:spPr bwMode="auto">
          <a:xfrm>
            <a:off x="1357313" y="214313"/>
            <a:ext cx="5334000" cy="105251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tr-TR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Ülkemizde Vadeli İşlemler</a:t>
            </a:r>
            <a:endParaRPr lang="en-US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8" name="Rectangle 15"/>
          <p:cNvSpPr>
            <a:spLocks noChangeArrowheads="1"/>
          </p:cNvSpPr>
          <p:nvPr/>
        </p:nvSpPr>
        <p:spPr bwMode="auto">
          <a:xfrm>
            <a:off x="250825" y="1557338"/>
            <a:ext cx="8259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Times New Roman" pitchFamily="18" charset="0"/>
                <a:cs typeface="Times New Roman" pitchFamily="18" charset="0"/>
              </a:rPr>
              <a:t>  Mevcut mevzuat VOB’un ülkemizde tek vadeli işlem borsası olmasını öngörmektedir.</a:t>
            </a:r>
          </a:p>
        </p:txBody>
      </p:sp>
      <p:sp>
        <p:nvSpPr>
          <p:cNvPr id="1039" name="Rectangle 2"/>
          <p:cNvSpPr>
            <a:spLocks noChangeArrowheads="1"/>
          </p:cNvSpPr>
          <p:nvPr/>
        </p:nvSpPr>
        <p:spPr bwMode="auto">
          <a:xfrm>
            <a:off x="357188" y="214313"/>
            <a:ext cx="662463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tr-TR" sz="2900">
                <a:latin typeface="Calibri" pitchFamily="34" charset="0"/>
              </a:rPr>
              <a:t>Ülkemizde Vadeli İşlemler</a:t>
            </a:r>
          </a:p>
          <a:p>
            <a:pPr algn="ctr" eaLnBrk="0" hangingPunct="0"/>
            <a:endParaRPr lang="en-GB" sz="3000">
              <a:latin typeface="Calibri" pitchFamily="34" charset="0"/>
            </a:endParaRPr>
          </a:p>
        </p:txBody>
      </p:sp>
      <p:pic>
        <p:nvPicPr>
          <p:cNvPr id="1040" name="Picture 18" descr="C:\Documents and Settings\ealtintas\Desktop\vobs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50" y="4000500"/>
            <a:ext cx="2500313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 animBg="1"/>
      <p:bldP spid="13" grpId="0" animBg="1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-500063" y="214313"/>
            <a:ext cx="66246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r-TR" sz="2900">
                <a:latin typeface="Calibri" pitchFamily="34" charset="0"/>
              </a:rPr>
              <a:t>Makine Parçası Üreten Bir Şirket</a:t>
            </a:r>
          </a:p>
          <a:p>
            <a:pPr algn="ctr" eaLnBrk="0" hangingPunct="0"/>
            <a:endParaRPr lang="en-GB" sz="3000">
              <a:latin typeface="Calibri" pitchFamily="34" charset="0"/>
            </a:endParaRPr>
          </a:p>
        </p:txBody>
      </p:sp>
      <p:sp>
        <p:nvSpPr>
          <p:cNvPr id="35843" name="Rectangle 2"/>
          <p:cNvSpPr txBox="1">
            <a:spLocks noChangeArrowheads="1"/>
          </p:cNvSpPr>
          <p:nvPr/>
        </p:nvSpPr>
        <p:spPr bwMode="auto">
          <a:xfrm>
            <a:off x="357188" y="1785938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tr-TR" sz="2000">
                <a:latin typeface="Calibri" pitchFamily="34" charset="0"/>
              </a:rPr>
              <a:t>Mart ayında şirketimiz ihracat bedeli olarak 100bin </a:t>
            </a:r>
            <a:r>
              <a:rPr lang="en-GB" sz="2000">
                <a:latin typeface="Calibri" pitchFamily="34" charset="0"/>
              </a:rPr>
              <a:t>ABD Dolarını</a:t>
            </a:r>
            <a:r>
              <a:rPr lang="tr-TR" sz="2000">
                <a:latin typeface="Calibri" pitchFamily="34" charset="0"/>
              </a:rPr>
              <a:t> 3 ay sonra tahsil etmek üzere (Haziran sonu) ihracat bağlantısı yapar. </a:t>
            </a:r>
            <a:r>
              <a:rPr lang="tr-TR" sz="2000">
                <a:solidFill>
                  <a:srgbClr val="CC0000"/>
                </a:solidFill>
                <a:latin typeface="Calibri" pitchFamily="34" charset="0"/>
              </a:rPr>
              <a:t>İhracatçı kurun aşağı gitmesinden endişe duymaktadır!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tr-TR" sz="2000">
              <a:solidFill>
                <a:srgbClr val="CC0000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tr-TR" sz="2000">
                <a:latin typeface="Calibri" pitchFamily="34" charset="0"/>
              </a:rPr>
              <a:t>Satılan malın maliyeti TL cinsindendir ve 130bin TL olarak gerçekleşmiştir.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tr-TR" sz="200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tr-TR" sz="2000">
                <a:latin typeface="Calibri" pitchFamily="34" charset="0"/>
              </a:rPr>
              <a:t>31</a:t>
            </a:r>
            <a:r>
              <a:rPr lang="en-GB" sz="2000">
                <a:latin typeface="Calibri" pitchFamily="34" charset="0"/>
              </a:rPr>
              <a:t> </a:t>
            </a:r>
            <a:r>
              <a:rPr lang="tr-TR" sz="2000">
                <a:latin typeface="Calibri" pitchFamily="34" charset="0"/>
              </a:rPr>
              <a:t>Mart</a:t>
            </a:r>
            <a:r>
              <a:rPr lang="en-GB" sz="2000">
                <a:latin typeface="Calibri" pitchFamily="34" charset="0"/>
              </a:rPr>
              <a:t> günü </a:t>
            </a:r>
            <a:r>
              <a:rPr lang="tr-TR" sz="2000">
                <a:latin typeface="Calibri" pitchFamily="34" charset="0"/>
              </a:rPr>
              <a:t>VOB’da işlem gören Haziran vadeli ABD Doları/TL sözleşmesi </a:t>
            </a:r>
            <a:r>
              <a:rPr lang="tr-TR" sz="2000">
                <a:solidFill>
                  <a:srgbClr val="CC3300"/>
                </a:solidFill>
                <a:latin typeface="Calibri" pitchFamily="34" charset="0"/>
              </a:rPr>
              <a:t>1,5000’den</a:t>
            </a:r>
            <a:r>
              <a:rPr lang="tr-TR" sz="2000">
                <a:latin typeface="Calibri" pitchFamily="34" charset="0"/>
              </a:rPr>
              <a:t> işlem görmektedir. Aynı anda spot kur da </a:t>
            </a:r>
            <a:r>
              <a:rPr lang="tr-TR" sz="2000">
                <a:solidFill>
                  <a:srgbClr val="CC3300"/>
                </a:solidFill>
                <a:latin typeface="Calibri" pitchFamily="34" charset="0"/>
              </a:rPr>
              <a:t>1,4900</a:t>
            </a:r>
            <a:r>
              <a:rPr lang="tr-TR" sz="2000">
                <a:latin typeface="Calibri" pitchFamily="34" charset="0"/>
              </a:rPr>
              <a:t>’dir.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tr-TR" sz="200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-1285875" y="214313"/>
            <a:ext cx="66246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r-TR" sz="2900">
                <a:latin typeface="Calibri" pitchFamily="34" charset="0"/>
              </a:rPr>
              <a:t>İhracatçının Problemi</a:t>
            </a:r>
          </a:p>
          <a:p>
            <a:pPr algn="ctr" eaLnBrk="0" hangingPunct="0"/>
            <a:endParaRPr lang="en-GB" sz="3000">
              <a:latin typeface="Calibri" pitchFamily="34" charset="0"/>
            </a:endParaRPr>
          </a:p>
        </p:txBody>
      </p:sp>
      <p:graphicFrame>
        <p:nvGraphicFramePr>
          <p:cNvPr id="3" name="Group 4"/>
          <p:cNvGraphicFramePr>
            <a:graphicFrameLocks noGrp="1"/>
          </p:cNvGraphicFramePr>
          <p:nvPr>
            <p:ph idx="4294967295"/>
          </p:nvPr>
        </p:nvGraphicFramePr>
        <p:xfrm>
          <a:off x="285750" y="3000375"/>
          <a:ext cx="8640763" cy="3276600"/>
        </p:xfrm>
        <a:graphic>
          <a:graphicData uri="http://schemas.openxmlformats.org/drawingml/2006/table">
            <a:tbl>
              <a:tblPr/>
              <a:tblGrid>
                <a:gridCol w="2041525"/>
                <a:gridCol w="1343025"/>
                <a:gridCol w="1681163"/>
                <a:gridCol w="1198562"/>
                <a:gridCol w="2376488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İhracat Bedeli 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ABD Doları</a:t>
                      </a: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Maliyet (TL)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Dolar Kuru (TL)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Gelir (TL)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Vergi Öncesi Kar (TL)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10.000</a:t>
                      </a:r>
                      <a:endParaRPr kumimoji="0" lang="tr-T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1,2000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07" name="Rectangle 43"/>
          <p:cNvSpPr>
            <a:spLocks noChangeArrowheads="1"/>
          </p:cNvSpPr>
          <p:nvPr/>
        </p:nvSpPr>
        <p:spPr bwMode="auto">
          <a:xfrm>
            <a:off x="357188" y="1285875"/>
            <a:ext cx="80645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tr-TR" sz="2000"/>
              <a:t>Döviz kurunun artması veya azalması şirketimizin vergi öncesi net karına direkt etki etmektedir.</a:t>
            </a:r>
          </a:p>
          <a:p>
            <a:pPr eaLnBrk="0" hangingPunct="0">
              <a:buFont typeface="Wingdings" pitchFamily="2" charset="2"/>
              <a:buChar char="Ø"/>
            </a:pPr>
            <a:endParaRPr lang="tr-TR" sz="2000"/>
          </a:p>
          <a:p>
            <a:pPr eaLnBrk="0" hangingPunct="0">
              <a:buFont typeface="Wingdings" pitchFamily="2" charset="2"/>
              <a:buChar char="Ø"/>
            </a:pPr>
            <a:r>
              <a:rPr lang="tr-TR" sz="2000"/>
              <a:t>Şirketin döviz kuru riski vardır.</a:t>
            </a:r>
          </a:p>
          <a:p>
            <a:pPr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tr-TR" sz="20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-428625" y="214313"/>
            <a:ext cx="66246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r-TR" sz="2900">
                <a:latin typeface="Calibri" pitchFamily="34" charset="0"/>
              </a:rPr>
              <a:t>Vadeli İşlem Sözleşmesi Kullanımı</a:t>
            </a:r>
          </a:p>
          <a:p>
            <a:pPr algn="ctr" eaLnBrk="0" hangingPunct="0"/>
            <a:endParaRPr lang="en-GB" sz="3000">
              <a:latin typeface="Calibri" pitchFamily="34" charset="0"/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1619250" y="260350"/>
            <a:ext cx="66246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 sz="3200" b="1">
              <a:solidFill>
                <a:schemeClr val="bg1"/>
              </a:solidFill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57188" y="1500188"/>
            <a:ext cx="7129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b="1"/>
              <a:t>Sözleşme büyüklüğü 1.000USD olan </a:t>
            </a:r>
            <a:r>
              <a:rPr lang="tr-TR" b="1">
                <a:solidFill>
                  <a:srgbClr val="CC3300"/>
                </a:solidFill>
              </a:rPr>
              <a:t>100 adet sözleşme</a:t>
            </a:r>
            <a:r>
              <a:rPr lang="tr-TR" b="1"/>
              <a:t> 1,5000TL’den </a:t>
            </a:r>
            <a:r>
              <a:rPr lang="en-US" b="1"/>
              <a:t>sat</a:t>
            </a:r>
            <a:r>
              <a:rPr lang="tr-TR" b="1"/>
              <a:t>ılır:</a:t>
            </a:r>
            <a:endParaRPr lang="en-US" b="1"/>
          </a:p>
        </p:txBody>
      </p:sp>
      <p:graphicFrame>
        <p:nvGraphicFramePr>
          <p:cNvPr id="7" name="Group 5"/>
          <p:cNvGraphicFramePr>
            <a:graphicFrameLocks noGrp="1"/>
          </p:cNvGraphicFramePr>
          <p:nvPr>
            <p:ph idx="4294967295"/>
          </p:nvPr>
        </p:nvGraphicFramePr>
        <p:xfrm>
          <a:off x="395288" y="2276475"/>
          <a:ext cx="8229600" cy="2834640"/>
        </p:xfrm>
        <a:graphic>
          <a:graphicData uri="http://schemas.openxmlformats.org/drawingml/2006/table">
            <a:tbl>
              <a:tblPr/>
              <a:tblGrid>
                <a:gridCol w="1873250"/>
                <a:gridCol w="1871662"/>
                <a:gridCol w="1001713"/>
                <a:gridCol w="1438275"/>
                <a:gridCol w="2044700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Spot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(Vade Sonu) Dolar Kuru (TL)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Vadeli Kar/Zarar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Maliyet</a:t>
                      </a: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Spotta Dolar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Sat</a:t>
                      </a: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ışı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Vergi Öncesi Net Kar/Zarar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-50.000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1,1000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43" name="Text Box 43"/>
          <p:cNvSpPr txBox="1">
            <a:spLocks noChangeArrowheads="1"/>
          </p:cNvSpPr>
          <p:nvPr/>
        </p:nvSpPr>
        <p:spPr bwMode="auto">
          <a:xfrm>
            <a:off x="395288" y="5214938"/>
            <a:ext cx="8748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b="1">
                <a:solidFill>
                  <a:srgbClr val="CC3300"/>
                </a:solidFill>
              </a:rPr>
              <a:t>Vadeli İşlem Sözleşmesi Kullanımıyla Vergi Öncesi Net Gelir Sabitlenmiştir!!!</a:t>
            </a:r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37944" name="Text Box 48"/>
          <p:cNvSpPr txBox="1">
            <a:spLocks noChangeArrowheads="1"/>
          </p:cNvSpPr>
          <p:nvPr/>
        </p:nvSpPr>
        <p:spPr bwMode="auto">
          <a:xfrm>
            <a:off x="357188" y="5572125"/>
            <a:ext cx="36004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600"/>
              <a:t>1,5000-1,4000=-0,100</a:t>
            </a:r>
          </a:p>
          <a:p>
            <a:pPr eaLnBrk="0" hangingPunct="0">
              <a:spcBef>
                <a:spcPct val="50000"/>
              </a:spcBef>
            </a:pPr>
            <a:r>
              <a:rPr lang="tr-TR" sz="1600"/>
              <a:t> 0,100*1.000=100TL/sözleşme</a:t>
            </a:r>
          </a:p>
          <a:p>
            <a:pPr eaLnBrk="0" hangingPunct="0">
              <a:spcBef>
                <a:spcPct val="50000"/>
              </a:spcBef>
            </a:pPr>
            <a:r>
              <a:rPr lang="tr-TR" sz="1600"/>
              <a:t>100*100=10.000TL (100 sözleşme)</a:t>
            </a:r>
            <a:endParaRPr lang="en-GB" sz="1600"/>
          </a:p>
        </p:txBody>
      </p:sp>
      <p:sp>
        <p:nvSpPr>
          <p:cNvPr id="37945" name="Line 49"/>
          <p:cNvSpPr>
            <a:spLocks noChangeShapeType="1"/>
          </p:cNvSpPr>
          <p:nvPr/>
        </p:nvSpPr>
        <p:spPr bwMode="auto">
          <a:xfrm flipV="1">
            <a:off x="1785938" y="4286250"/>
            <a:ext cx="71437" cy="1357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7946" name="Oval 87"/>
          <p:cNvSpPr>
            <a:spLocks noChangeArrowheads="1"/>
          </p:cNvSpPr>
          <p:nvPr/>
        </p:nvSpPr>
        <p:spPr bwMode="auto">
          <a:xfrm>
            <a:off x="6715125" y="3000375"/>
            <a:ext cx="1728788" cy="2286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85750" y="71438"/>
            <a:ext cx="57864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r-TR" sz="2900">
                <a:latin typeface="Calibri" pitchFamily="34" charset="0"/>
              </a:rPr>
              <a:t>Otomotiv Sektöründe Faaliyet Gösteren Bir Şirket</a:t>
            </a:r>
          </a:p>
          <a:p>
            <a:pPr algn="ctr" eaLnBrk="0" hangingPunct="0"/>
            <a:endParaRPr lang="en-GB" sz="3000">
              <a:latin typeface="Calibri" pitchFamily="34" charset="0"/>
            </a:endParaRPr>
          </a:p>
        </p:txBody>
      </p:sp>
      <p:sp>
        <p:nvSpPr>
          <p:cNvPr id="38915" name="Rectangle 3"/>
          <p:cNvSpPr txBox="1">
            <a:spLocks noChangeArrowheads="1"/>
          </p:cNvSpPr>
          <p:nvPr/>
        </p:nvSpPr>
        <p:spPr bwMode="auto">
          <a:xfrm>
            <a:off x="357188" y="1571625"/>
            <a:ext cx="727233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tr-TR" sz="2400">
                <a:latin typeface="Calibri" pitchFamily="34" charset="0"/>
              </a:rPr>
              <a:t>Şirketimiz hammadde ihtiyacı doğrultusunda Kasım itibarıyla 100 Bin USD’lik ithalat yapmıştır. Ödemeyi Şubat sonunda gerçekleştirecektir. </a:t>
            </a:r>
            <a:r>
              <a:rPr lang="tr-TR" sz="2400">
                <a:solidFill>
                  <a:srgbClr val="CC0000"/>
                </a:solidFill>
                <a:latin typeface="Calibri" pitchFamily="34" charset="0"/>
              </a:rPr>
              <a:t>İthalatçı kurun yukarı gitmesinden endişe duymaktadır!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tr-TR" sz="2400">
              <a:solidFill>
                <a:srgbClr val="CC0000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tr-TR" sz="2400">
                <a:latin typeface="Calibri" pitchFamily="34" charset="0"/>
              </a:rPr>
              <a:t>USD spot kuru </a:t>
            </a:r>
            <a:r>
              <a:rPr lang="en-GB" sz="2400">
                <a:latin typeface="Calibri" pitchFamily="34" charset="0"/>
              </a:rPr>
              <a:t>4</a:t>
            </a:r>
            <a:r>
              <a:rPr lang="tr-TR" sz="2400">
                <a:latin typeface="Calibri" pitchFamily="34" charset="0"/>
              </a:rPr>
              <a:t> Kasım’da 1,5</a:t>
            </a:r>
            <a:r>
              <a:rPr lang="en-GB" sz="2400">
                <a:latin typeface="Calibri" pitchFamily="34" charset="0"/>
              </a:rPr>
              <a:t>360</a:t>
            </a:r>
            <a:r>
              <a:rPr lang="tr-TR" sz="2400">
                <a:latin typeface="Calibri" pitchFamily="34" charset="0"/>
              </a:rPr>
              <a:t> TL’dir. Şubat vadeli sözleşme VOB’da yine aynı gün 1,</a:t>
            </a:r>
            <a:r>
              <a:rPr lang="en-GB" sz="2400">
                <a:latin typeface="Calibri" pitchFamily="34" charset="0"/>
              </a:rPr>
              <a:t>6080</a:t>
            </a:r>
            <a:r>
              <a:rPr lang="tr-TR" sz="2400">
                <a:latin typeface="Calibri" pitchFamily="34" charset="0"/>
              </a:rPr>
              <a:t> TL’dir.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tr-TR" sz="240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tr-TR" sz="2400">
                <a:latin typeface="Calibri" pitchFamily="34" charset="0"/>
              </a:rPr>
              <a:t>Şirketin Şubat sonunda ithalat ödemesi için </a:t>
            </a:r>
            <a:r>
              <a:rPr lang="en-GB" sz="2400">
                <a:latin typeface="Calibri" pitchFamily="34" charset="0"/>
              </a:rPr>
              <a:t>ABD Dolarına</a:t>
            </a:r>
            <a:r>
              <a:rPr lang="tr-TR" sz="2400">
                <a:latin typeface="Calibri" pitchFamily="34" charset="0"/>
              </a:rPr>
              <a:t> ihtiyacı vardır.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tr-TR" sz="240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-1285875" y="214313"/>
            <a:ext cx="66246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r-TR" sz="2900">
                <a:latin typeface="Calibri" pitchFamily="34" charset="0"/>
              </a:rPr>
              <a:t>İthalatçının Problemi</a:t>
            </a:r>
          </a:p>
          <a:p>
            <a:pPr algn="ctr" eaLnBrk="0" hangingPunct="0"/>
            <a:endParaRPr lang="en-GB" sz="3000">
              <a:latin typeface="Calibri" pitchFamily="34" charset="0"/>
            </a:endParaRPr>
          </a:p>
        </p:txBody>
      </p:sp>
      <p:graphicFrame>
        <p:nvGraphicFramePr>
          <p:cNvPr id="5" name="Group 30"/>
          <p:cNvGraphicFramePr>
            <a:graphicFrameLocks noGrp="1"/>
          </p:cNvGraphicFramePr>
          <p:nvPr>
            <p:ph idx="1"/>
          </p:nvPr>
        </p:nvGraphicFramePr>
        <p:xfrm>
          <a:off x="1571625" y="1714500"/>
          <a:ext cx="5243513" cy="3175318"/>
        </p:xfrm>
        <a:graphic>
          <a:graphicData uri="http://schemas.openxmlformats.org/drawingml/2006/table">
            <a:tbl>
              <a:tblPr/>
              <a:tblGrid>
                <a:gridCol w="2201863"/>
                <a:gridCol w="1400175"/>
                <a:gridCol w="1641475"/>
              </a:tblGrid>
              <a:tr h="14827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İthalat  Ödemesi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ABD Doları</a:t>
                      </a: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Dolar Kuru (TL)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İthalat Ödemesi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(TL)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200,000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1,6000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160,000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140,000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1,2000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120,000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62" name="Rectangle 28"/>
          <p:cNvSpPr>
            <a:spLocks noChangeArrowheads="1"/>
          </p:cNvSpPr>
          <p:nvPr/>
        </p:nvSpPr>
        <p:spPr bwMode="auto">
          <a:xfrm>
            <a:off x="1500188" y="5500688"/>
            <a:ext cx="560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r-TR" sz="2400" b="1">
                <a:solidFill>
                  <a:srgbClr val="CC3300"/>
                </a:solidFill>
              </a:rPr>
              <a:t>ÇÖZÜM:</a:t>
            </a:r>
            <a:r>
              <a:rPr lang="tr-TR" sz="2400"/>
              <a:t> VADELİ İŞLEM SÖZLEŞMESİ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-428625" y="214313"/>
            <a:ext cx="66246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r-TR" sz="2900">
                <a:latin typeface="Calibri" pitchFamily="34" charset="0"/>
              </a:rPr>
              <a:t>Vadeli İşlem Sözleşmesi Kullanımı</a:t>
            </a:r>
          </a:p>
          <a:p>
            <a:pPr algn="ctr" eaLnBrk="0" hangingPunct="0"/>
            <a:endParaRPr lang="en-GB" sz="3000">
              <a:latin typeface="Calibri" pitchFamily="3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57188" y="1428750"/>
            <a:ext cx="522446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b="1"/>
              <a:t>Sözleşme Büyüklüğü 1.000USD olan </a:t>
            </a:r>
            <a:r>
              <a:rPr lang="tr-TR" b="1">
                <a:solidFill>
                  <a:srgbClr val="CC3300"/>
                </a:solidFill>
              </a:rPr>
              <a:t>100 adet </a:t>
            </a:r>
          </a:p>
          <a:p>
            <a:pPr eaLnBrk="0" hangingPunct="0">
              <a:spcBef>
                <a:spcPct val="50000"/>
              </a:spcBef>
            </a:pPr>
            <a:r>
              <a:rPr lang="tr-TR" b="1">
                <a:solidFill>
                  <a:srgbClr val="CC3300"/>
                </a:solidFill>
              </a:rPr>
              <a:t>sözleşme</a:t>
            </a:r>
            <a:r>
              <a:rPr lang="tr-TR" b="1"/>
              <a:t> 1,</a:t>
            </a:r>
            <a:r>
              <a:rPr lang="en-GB" b="1"/>
              <a:t>6080</a:t>
            </a:r>
            <a:r>
              <a:rPr lang="tr-TR" b="1"/>
              <a:t> TL’den alınır:</a:t>
            </a:r>
            <a:endParaRPr lang="en-US" b="1"/>
          </a:p>
        </p:txBody>
      </p:sp>
      <p:graphicFrame>
        <p:nvGraphicFramePr>
          <p:cNvPr id="6" name="Group 51"/>
          <p:cNvGraphicFramePr>
            <a:graphicFrameLocks noGrp="1"/>
          </p:cNvGraphicFramePr>
          <p:nvPr>
            <p:ph idx="1"/>
          </p:nvPr>
        </p:nvGraphicFramePr>
        <p:xfrm>
          <a:off x="357188" y="2857500"/>
          <a:ext cx="6756400" cy="2537143"/>
        </p:xfrm>
        <a:graphic>
          <a:graphicData uri="http://schemas.openxmlformats.org/drawingml/2006/table">
            <a:tbl>
              <a:tblPr/>
              <a:tblGrid>
                <a:gridCol w="1751012"/>
                <a:gridCol w="1749425"/>
                <a:gridCol w="1344613"/>
                <a:gridCol w="1911350"/>
              </a:tblGrid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Spot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(Vade Sonu) Dolar Kuru (TL)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Vadeli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Kar/Zarar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Spotta Dolar Alışı (TL)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İthalat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Ödemesi (TL)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19.200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1,6955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8.750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169.550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1,2000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120.000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01" name="Rectangle 36"/>
          <p:cNvSpPr>
            <a:spLocks noChangeArrowheads="1"/>
          </p:cNvSpPr>
          <p:nvPr/>
        </p:nvSpPr>
        <p:spPr bwMode="auto">
          <a:xfrm>
            <a:off x="400050" y="6019800"/>
            <a:ext cx="874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r-TR" b="1">
                <a:solidFill>
                  <a:srgbClr val="CC3300"/>
                </a:solidFill>
              </a:rPr>
              <a:t>Vadeli İşlem Sözleşmesi Kullanımıyla Makine Parçasının Fiyatı Sabitlenmiştir!!!</a:t>
            </a:r>
          </a:p>
        </p:txBody>
      </p:sp>
      <p:sp>
        <p:nvSpPr>
          <p:cNvPr id="41002" name="Text Box 37"/>
          <p:cNvSpPr txBox="1">
            <a:spLocks noChangeArrowheads="1"/>
          </p:cNvSpPr>
          <p:nvPr/>
        </p:nvSpPr>
        <p:spPr bwMode="auto">
          <a:xfrm>
            <a:off x="6143625" y="1500188"/>
            <a:ext cx="30003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400"/>
              <a:t>Kar/Zarar: 1,6955-1,</a:t>
            </a:r>
            <a:r>
              <a:rPr lang="en-GB" sz="1400"/>
              <a:t>6080</a:t>
            </a:r>
            <a:r>
              <a:rPr lang="tr-TR" sz="1400"/>
              <a:t>=0,0875</a:t>
            </a:r>
          </a:p>
          <a:p>
            <a:pPr eaLnBrk="0" hangingPunct="0">
              <a:spcBef>
                <a:spcPct val="50000"/>
              </a:spcBef>
            </a:pPr>
            <a:r>
              <a:rPr lang="tr-TR" sz="1400"/>
              <a:t>0,0875*1.000=87,5 TL/sözleşme</a:t>
            </a:r>
          </a:p>
          <a:p>
            <a:pPr eaLnBrk="0" hangingPunct="0">
              <a:spcBef>
                <a:spcPct val="50000"/>
              </a:spcBef>
            </a:pPr>
            <a:r>
              <a:rPr lang="tr-TR" sz="1400"/>
              <a:t>87,5*100=8.75</a:t>
            </a:r>
            <a:r>
              <a:rPr lang="en-GB" sz="1400"/>
              <a:t>0</a:t>
            </a:r>
            <a:r>
              <a:rPr lang="tr-TR" sz="1400"/>
              <a:t> TL (100 adet sözleşme)</a:t>
            </a:r>
            <a:endParaRPr lang="en-GB" sz="1400"/>
          </a:p>
        </p:txBody>
      </p:sp>
      <p:sp>
        <p:nvSpPr>
          <p:cNvPr id="41003" name="Line 38"/>
          <p:cNvSpPr>
            <a:spLocks noChangeShapeType="1"/>
          </p:cNvSpPr>
          <p:nvPr/>
        </p:nvSpPr>
        <p:spPr bwMode="auto">
          <a:xfrm flipH="1">
            <a:off x="2143125" y="1785938"/>
            <a:ext cx="5072063" cy="2714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-142875" y="214313"/>
            <a:ext cx="66246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r-TR" sz="2900">
                <a:latin typeface="Calibri" pitchFamily="34" charset="0"/>
              </a:rPr>
              <a:t>VOB/İMKB 30 Vadeli İşlem Sözleşmesi</a:t>
            </a:r>
          </a:p>
          <a:p>
            <a:pPr algn="ctr" eaLnBrk="0" hangingPunct="0"/>
            <a:endParaRPr lang="en-GB" sz="3000">
              <a:latin typeface="Calibri" pitchFamily="34" charset="0"/>
            </a:endParaRPr>
          </a:p>
        </p:txBody>
      </p:sp>
      <p:graphicFrame>
        <p:nvGraphicFramePr>
          <p:cNvPr id="3" name="Group 3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55967894"/>
              </p:ext>
            </p:extLst>
          </p:nvPr>
        </p:nvGraphicFramePr>
        <p:xfrm>
          <a:off x="357188" y="1357313"/>
          <a:ext cx="8424862" cy="4941891"/>
        </p:xfrm>
        <a:graphic>
          <a:graphicData uri="http://schemas.openxmlformats.org/drawingml/2006/table">
            <a:tbl>
              <a:tblPr/>
              <a:tblGrid>
                <a:gridCol w="2519362"/>
                <a:gridCol w="5905500"/>
              </a:tblGrid>
              <a:tr h="1093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Sözleşme Büyüklüğü</a:t>
                      </a:r>
                      <a:endParaRPr kumimoji="0" lang="en-GB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İMKB-30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ulusal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hisse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senedi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fiyat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endeksinin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1.000'e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bölünmesinden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sonra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100 TL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ile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çarpılması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sonucu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bulunan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değer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(İMKB-30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Endeksi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/1.000)*100 TL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örn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000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*100 = 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7.000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Kotasyon Şekli</a:t>
                      </a:r>
                      <a:endParaRPr kumimoji="0" lang="en-GB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İMKB-30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Endeksi'nin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1.000'e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bölünmüş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değeri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virgülden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sonra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üç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basamak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halinde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kote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edilir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örn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70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000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Fiyat Adımı</a:t>
                      </a:r>
                      <a:endParaRPr kumimoji="0" lang="en-GB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0,025 (25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endeks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puanı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(Min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mum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Fiyat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Adımı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Değeri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= 2,5 TL)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Vade Ayları</a:t>
                      </a:r>
                      <a:endParaRPr kumimoji="0" lang="en-GB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Şubat, Nisan, Haziran, Ağustos, Ekim ve Aralık</a:t>
                      </a: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Aynı anda içinde bulunulan aya en yakın üç vade ayına 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ait sözleşmeler işlem görür.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Günlük Fiyat Hareket Sınırı</a:t>
                      </a:r>
                      <a:endParaRPr kumimoji="0" lang="en-GB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Baz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fiyatın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% +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/-15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’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Başlangıç Teminatı</a:t>
                      </a:r>
                      <a:endParaRPr kumimoji="0" lang="en-GB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750 TL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Sürdürme Teminatı</a:t>
                      </a:r>
                      <a:endParaRPr kumimoji="0" lang="en-GB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562,5 TL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Son İşlem Günü</a:t>
                      </a:r>
                      <a:endParaRPr kumimoji="0" lang="en-GB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Her vade ayının son iş günü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Uzlaşma Şekli</a:t>
                      </a:r>
                      <a:endParaRPr kumimoji="0" lang="en-GB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Nakdi Uzlaşma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Pozisyon Limiti</a:t>
                      </a:r>
                      <a:endParaRPr kumimoji="0" lang="en-GB" sz="1200" b="0" i="1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20.000 kontrat sabit, üzeri açık pozisyonunun %10’u ile sınırlı. Pozisyon limitleri hesap bazında uygulanır. 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57188" y="285750"/>
            <a:ext cx="66246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r-TR" sz="2900">
                <a:latin typeface="Calibri" pitchFamily="34" charset="0"/>
              </a:rPr>
              <a:t>VOB/İMKB 30 Vadeli İşlem Sözleşmesi ile…</a:t>
            </a:r>
          </a:p>
          <a:p>
            <a:pPr algn="ctr" eaLnBrk="0" hangingPunct="0"/>
            <a:endParaRPr lang="en-GB" sz="3000">
              <a:latin typeface="Calibri" pitchFamily="34" charset="0"/>
            </a:endParaRPr>
          </a:p>
        </p:txBody>
      </p:sp>
      <p:sp>
        <p:nvSpPr>
          <p:cNvPr id="43011" name="Rectangle 3"/>
          <p:cNvSpPr txBox="1">
            <a:spLocks noChangeArrowheads="1"/>
          </p:cNvSpPr>
          <p:nvPr/>
        </p:nvSpPr>
        <p:spPr bwMode="auto">
          <a:xfrm>
            <a:off x="428625" y="1143000"/>
            <a:ext cx="792003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tr-TR" sz="240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tr-TR" sz="2400">
                <a:latin typeface="Calibri" pitchFamily="34" charset="0"/>
              </a:rPr>
              <a:t>Sadece yükselen piyasalarda değil, </a:t>
            </a:r>
            <a:r>
              <a:rPr lang="tr-TR" sz="2400">
                <a:solidFill>
                  <a:srgbClr val="CC0000"/>
                </a:solidFill>
                <a:latin typeface="Calibri" pitchFamily="34" charset="0"/>
              </a:rPr>
              <a:t>düşen piyasalarda da kar elde etme imkanı,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tr-TR" sz="2400">
                <a:latin typeface="Calibri" pitchFamily="34" charset="0"/>
              </a:rPr>
              <a:t>Daha düşük bir ilk yatırımla daha yüksek bir yatırımın getirisinden yararlanma olanağı </a:t>
            </a:r>
            <a:r>
              <a:rPr lang="tr-TR" sz="2400">
                <a:solidFill>
                  <a:srgbClr val="CC0000"/>
                </a:solidFill>
                <a:latin typeface="Calibri" pitchFamily="34" charset="0"/>
              </a:rPr>
              <a:t>(kaldıraç)</a:t>
            </a:r>
            <a:r>
              <a:rPr lang="tr-TR" sz="2400">
                <a:latin typeface="Calibri" pitchFamily="34" charset="0"/>
              </a:rPr>
              <a:t>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tr-TR" sz="2400">
                <a:latin typeface="Calibri" pitchFamily="34" charset="0"/>
              </a:rPr>
              <a:t>Katlanabileceğiniz kadar risk alma imkanı,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tr-TR" sz="2400">
                <a:latin typeface="Calibri" pitchFamily="34" charset="0"/>
              </a:rPr>
              <a:t>Bireysel hisse senetlerindeki olumsuz gelişmelerden etkilenmeden bir işlemle 30 adet veya 100 adet hisse senedinin </a:t>
            </a:r>
            <a:r>
              <a:rPr lang="tr-TR" sz="2400">
                <a:solidFill>
                  <a:srgbClr val="CC0000"/>
                </a:solidFill>
                <a:latin typeface="Calibri" pitchFamily="34" charset="0"/>
              </a:rPr>
              <a:t>toplu fiyat seyrini yansıtan endekslerde</a:t>
            </a:r>
            <a:r>
              <a:rPr lang="tr-TR" sz="2400">
                <a:latin typeface="Calibri" pitchFamily="34" charset="0"/>
              </a:rPr>
              <a:t> işlem yapabilme olanağı,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tr-TR" sz="2400">
                <a:solidFill>
                  <a:srgbClr val="CC0000"/>
                </a:solidFill>
                <a:latin typeface="Calibri" pitchFamily="34" charset="0"/>
              </a:rPr>
              <a:t>Ekonomide beklentileriniz doğrultusunda</a:t>
            </a:r>
            <a:r>
              <a:rPr lang="tr-TR" sz="2400">
                <a:latin typeface="Calibri" pitchFamily="34" charset="0"/>
              </a:rPr>
              <a:t> yatırım kararlarınıza yön verme imkanı,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tr-TR" sz="2400">
                <a:latin typeface="Calibri" pitchFamily="34" charset="0"/>
              </a:rPr>
              <a:t>Hisse senedi </a:t>
            </a:r>
            <a:r>
              <a:rPr lang="tr-TR" sz="2400">
                <a:solidFill>
                  <a:srgbClr val="CC0000"/>
                </a:solidFill>
                <a:latin typeface="Calibri" pitchFamily="34" charset="0"/>
              </a:rPr>
              <a:t>fiyat düşüşlerinden korunma imkanı.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214313"/>
            <a:ext cx="66246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r-TR" sz="2900">
                <a:latin typeface="Calibri" pitchFamily="34" charset="0"/>
              </a:rPr>
              <a:t>Küçük Teminatlar, Büyük Pozisyonlar…</a:t>
            </a:r>
          </a:p>
          <a:p>
            <a:pPr algn="ctr" eaLnBrk="0" hangingPunct="0"/>
            <a:endParaRPr lang="en-GB" sz="3000">
              <a:latin typeface="Calibri" pitchFamily="34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914400" y="2057400"/>
            <a:ext cx="716280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800">
                <a:solidFill>
                  <a:srgbClr val="660033"/>
                </a:solidFill>
              </a:rPr>
              <a:t>VOB’ta küçük bir teminatla büyük pozisyonlar alabilirsiniz! 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042988" y="3068638"/>
            <a:ext cx="6629400" cy="2892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800">
                <a:solidFill>
                  <a:srgbClr val="660033"/>
                </a:solidFill>
              </a:rPr>
              <a:t>Kısaca VOB’a gelen bir yatırımcının pozisyon alabilmesi için alacağı pozisyonun değerinin yaklaşık %10’unu teminat olarak yatırması yeterlidir. </a:t>
            </a:r>
          </a:p>
          <a:p>
            <a:pPr algn="ctr">
              <a:spcBef>
                <a:spcPct val="50000"/>
              </a:spcBef>
            </a:pPr>
            <a:r>
              <a:rPr lang="tr-TR" sz="2800">
                <a:solidFill>
                  <a:srgbClr val="660033"/>
                </a:solidFill>
              </a:rPr>
              <a:t>Türev araçların bu özelliğine                “KALDIRAÇ ETKİSİ” denmektedir.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715000" y="5257800"/>
            <a:ext cx="2971800" cy="914400"/>
            <a:chOff x="3600" y="3312"/>
            <a:chExt cx="1872" cy="576"/>
          </a:xfrm>
        </p:grpSpPr>
        <p:sp>
          <p:nvSpPr>
            <p:cNvPr id="47110" name="Oval 6"/>
            <p:cNvSpPr>
              <a:spLocks noChangeArrowheads="1"/>
            </p:cNvSpPr>
            <p:nvPr/>
          </p:nvSpPr>
          <p:spPr bwMode="auto">
            <a:xfrm>
              <a:off x="5088" y="3312"/>
              <a:ext cx="384" cy="384"/>
            </a:xfrm>
            <a:prstGeom prst="ellipse">
              <a:avLst/>
            </a:prstGeom>
            <a:solidFill>
              <a:srgbClr val="660033"/>
            </a:solidFill>
            <a:ln w="12700" cap="sq">
              <a:solidFill>
                <a:srgbClr val="6600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47111" name="Oval 7"/>
            <p:cNvSpPr>
              <a:spLocks noChangeArrowheads="1"/>
            </p:cNvSpPr>
            <p:nvPr/>
          </p:nvSpPr>
          <p:spPr bwMode="auto">
            <a:xfrm>
              <a:off x="3600" y="3792"/>
              <a:ext cx="96" cy="96"/>
            </a:xfrm>
            <a:prstGeom prst="ellipse">
              <a:avLst/>
            </a:prstGeom>
            <a:solidFill>
              <a:srgbClr val="660033"/>
            </a:solidFill>
            <a:ln w="12700" cap="sq">
              <a:solidFill>
                <a:srgbClr val="6600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47112" name="Line 8"/>
            <p:cNvSpPr>
              <a:spLocks noChangeShapeType="1"/>
            </p:cNvSpPr>
            <p:nvPr/>
          </p:nvSpPr>
          <p:spPr bwMode="auto">
            <a:xfrm flipH="1">
              <a:off x="3600" y="3696"/>
              <a:ext cx="1824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7113" name="Line 9"/>
            <p:cNvSpPr>
              <a:spLocks noChangeShapeType="1"/>
            </p:cNvSpPr>
            <p:nvPr/>
          </p:nvSpPr>
          <p:spPr bwMode="auto">
            <a:xfrm flipV="1">
              <a:off x="4800" y="3792"/>
              <a:ext cx="0" cy="96"/>
            </a:xfrm>
            <a:prstGeom prst="line">
              <a:avLst/>
            </a:prstGeom>
            <a:noFill/>
            <a:ln w="165100" cap="sq">
              <a:solidFill>
                <a:srgbClr val="FFFF99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6900245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-928688" y="214313"/>
            <a:ext cx="66246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r-TR" sz="2900">
                <a:latin typeface="Calibri" pitchFamily="34" charset="0"/>
              </a:rPr>
              <a:t>Spot Piyasada Dolar Almak</a:t>
            </a:r>
          </a:p>
          <a:p>
            <a:pPr algn="ctr" eaLnBrk="0" hangingPunct="0"/>
            <a:endParaRPr lang="en-GB" sz="3000">
              <a:latin typeface="Calibri" pitchFamily="34" charset="0"/>
            </a:endParaRP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5219700" y="2420938"/>
            <a:ext cx="36004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Tx/>
              <a:buAutoNum type="arabicParenR"/>
            </a:pPr>
            <a:r>
              <a:rPr lang="tr-TR" sz="1300"/>
              <a:t>100 bin ABD Doları için 153.370 TL’ye ihtiyaç vardır. 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tr-TR" sz="1300" b="1">
                <a:solidFill>
                  <a:srgbClr val="CC3300"/>
                </a:solidFill>
              </a:rPr>
              <a:t>	(100*1,5337=153.370TL)</a:t>
            </a:r>
            <a:r>
              <a:rPr lang="tr-TR" sz="1300"/>
              <a:t>.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tr-TR" sz="1300"/>
              <a:t>2)    24 Şubat’ta kur 1,6085’e çıkar. Dolarlar bu kurdan bozdurulur.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tr-TR" sz="1300"/>
              <a:t>3)     Yatırımcımızın karı 7.480 TL’dir. Bu da neredeyse </a:t>
            </a:r>
            <a:r>
              <a:rPr lang="tr-TR" sz="1300" b="1">
                <a:solidFill>
                  <a:srgbClr val="CC0000"/>
                </a:solidFill>
              </a:rPr>
              <a:t>%5’lik</a:t>
            </a:r>
            <a:r>
              <a:rPr lang="tr-TR" sz="1300"/>
              <a:t> bir kazanca karşılık gelmektedir. </a:t>
            </a:r>
          </a:p>
          <a:p>
            <a:pPr marL="342900" indent="-342900" eaLnBrk="0" hangingPunct="0">
              <a:spcBef>
                <a:spcPct val="50000"/>
              </a:spcBef>
            </a:pPr>
            <a:endParaRPr lang="tr-TR" sz="1300" b="1">
              <a:solidFill>
                <a:srgbClr val="CC3300"/>
              </a:solidFill>
            </a:endParaRP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5148263" y="2420938"/>
            <a:ext cx="3816350" cy="20875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4037" name="Line 4"/>
          <p:cNvSpPr>
            <a:spLocks noChangeShapeType="1"/>
          </p:cNvSpPr>
          <p:nvPr/>
        </p:nvSpPr>
        <p:spPr bwMode="auto">
          <a:xfrm>
            <a:off x="900113" y="1989138"/>
            <a:ext cx="7127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4038" name="Line 5"/>
          <p:cNvSpPr>
            <a:spLocks noChangeShapeType="1"/>
          </p:cNvSpPr>
          <p:nvPr/>
        </p:nvSpPr>
        <p:spPr bwMode="auto">
          <a:xfrm>
            <a:off x="1403350" y="19161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4039" name="Text Box 6"/>
          <p:cNvSpPr txBox="1">
            <a:spLocks noChangeArrowheads="1"/>
          </p:cNvSpPr>
          <p:nvPr/>
        </p:nvSpPr>
        <p:spPr bwMode="auto">
          <a:xfrm>
            <a:off x="900113" y="2133600"/>
            <a:ext cx="10810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200"/>
              <a:t>18/01/2011</a:t>
            </a:r>
            <a:endParaRPr lang="en-US" sz="1200"/>
          </a:p>
        </p:txBody>
      </p:sp>
      <p:sp>
        <p:nvSpPr>
          <p:cNvPr id="44040" name="Text Box 7"/>
          <p:cNvSpPr txBox="1">
            <a:spLocks noChangeArrowheads="1"/>
          </p:cNvSpPr>
          <p:nvPr/>
        </p:nvSpPr>
        <p:spPr bwMode="auto">
          <a:xfrm>
            <a:off x="323850" y="1196975"/>
            <a:ext cx="2195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200" b="1">
                <a:solidFill>
                  <a:srgbClr val="458B45"/>
                </a:solidFill>
              </a:rPr>
              <a:t>100 bin ABD Doları 1,5337’den Alınır</a:t>
            </a:r>
            <a:endParaRPr lang="en-US" sz="1200" b="1">
              <a:solidFill>
                <a:srgbClr val="458B45"/>
              </a:solidFill>
            </a:endParaRPr>
          </a:p>
        </p:txBody>
      </p:sp>
      <p:sp>
        <p:nvSpPr>
          <p:cNvPr id="44041" name="Line 11"/>
          <p:cNvSpPr>
            <a:spLocks noChangeShapeType="1"/>
          </p:cNvSpPr>
          <p:nvPr/>
        </p:nvSpPr>
        <p:spPr bwMode="auto">
          <a:xfrm>
            <a:off x="3060700" y="19161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4042" name="Text Box 12"/>
          <p:cNvSpPr txBox="1">
            <a:spLocks noChangeArrowheads="1"/>
          </p:cNvSpPr>
          <p:nvPr/>
        </p:nvSpPr>
        <p:spPr bwMode="auto">
          <a:xfrm>
            <a:off x="2627313" y="2133600"/>
            <a:ext cx="10810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200" b="1">
                <a:solidFill>
                  <a:srgbClr val="CC3300"/>
                </a:solidFill>
              </a:rPr>
              <a:t>24/02/2011</a:t>
            </a:r>
            <a:endParaRPr lang="en-US" sz="1200" b="1">
              <a:solidFill>
                <a:srgbClr val="CC3300"/>
              </a:solidFill>
            </a:endParaRPr>
          </a:p>
        </p:txBody>
      </p:sp>
      <p:sp>
        <p:nvSpPr>
          <p:cNvPr id="44043" name="Text Box 13"/>
          <p:cNvSpPr txBox="1">
            <a:spLocks noChangeArrowheads="1"/>
          </p:cNvSpPr>
          <p:nvPr/>
        </p:nvSpPr>
        <p:spPr bwMode="auto">
          <a:xfrm>
            <a:off x="2339975" y="1196975"/>
            <a:ext cx="2195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200" b="1">
                <a:solidFill>
                  <a:srgbClr val="CC3300"/>
                </a:solidFill>
              </a:rPr>
              <a:t>100 bin ABD Doları 1,6085’den satılır </a:t>
            </a:r>
          </a:p>
        </p:txBody>
      </p:sp>
      <p:sp>
        <p:nvSpPr>
          <p:cNvPr id="44044" name="Oval 14"/>
          <p:cNvSpPr>
            <a:spLocks noChangeArrowheads="1"/>
          </p:cNvSpPr>
          <p:nvPr/>
        </p:nvSpPr>
        <p:spPr bwMode="auto">
          <a:xfrm>
            <a:off x="1187450" y="1773238"/>
            <a:ext cx="2233613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4045" name="Line 15"/>
          <p:cNvSpPr>
            <a:spLocks noChangeShapeType="1"/>
          </p:cNvSpPr>
          <p:nvPr/>
        </p:nvSpPr>
        <p:spPr bwMode="auto">
          <a:xfrm>
            <a:off x="2195513" y="21336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4046" name="Text Box 16"/>
          <p:cNvSpPr txBox="1">
            <a:spLocks noChangeArrowheads="1"/>
          </p:cNvSpPr>
          <p:nvPr/>
        </p:nvSpPr>
        <p:spPr bwMode="auto">
          <a:xfrm>
            <a:off x="1258888" y="2420938"/>
            <a:ext cx="16557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>
                <a:solidFill>
                  <a:srgbClr val="CC3300"/>
                </a:solidFill>
              </a:rPr>
              <a:t>Pozisyon Kapatılmıştır</a:t>
            </a:r>
            <a:endParaRPr lang="en-US" sz="1400">
              <a:solidFill>
                <a:srgbClr val="CC3300"/>
              </a:solidFill>
            </a:endParaRPr>
          </a:p>
        </p:txBody>
      </p:sp>
      <p:pic>
        <p:nvPicPr>
          <p:cNvPr id="44047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928938"/>
            <a:ext cx="4643437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533400" y="1828800"/>
            <a:ext cx="424815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tr-TR">
                <a:latin typeface="Times New Roman" pitchFamily="18" charset="0"/>
                <a:cs typeface="Times New Roman" pitchFamily="18" charset="0"/>
              </a:rPr>
              <a:t>Vadeli İşlem ve Opsiyon Borsası (VOB) 4 Şubat 2005’te gonga ilk vuruşu Başbakanımızın yapmasıyla </a:t>
            </a:r>
            <a:r>
              <a:rPr lang="tr-TR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uzaktan erişimli elektronik</a:t>
            </a:r>
            <a:r>
              <a:rPr lang="tr-TR">
                <a:latin typeface="Times New Roman" pitchFamily="18" charset="0"/>
                <a:cs typeface="Times New Roman" pitchFamily="18" charset="0"/>
              </a:rPr>
              <a:t> bir Borsa olarak faaliyete geçti.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lang="tr-TR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tr-TR">
                <a:latin typeface="Times New Roman" pitchFamily="18" charset="0"/>
                <a:cs typeface="Times New Roman" pitchFamily="18" charset="0"/>
              </a:rPr>
              <a:t>Geçen süre içerisinde </a:t>
            </a:r>
            <a:r>
              <a:rPr lang="tr-TR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artan işlem hacmi</a:t>
            </a:r>
            <a:r>
              <a:rPr lang="tr-TR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ve açık pozisyon sayısı</a:t>
            </a:r>
            <a:r>
              <a:rPr lang="tr-TR">
                <a:latin typeface="Times New Roman" pitchFamily="18" charset="0"/>
                <a:cs typeface="Times New Roman" pitchFamily="18" charset="0"/>
              </a:rPr>
              <a:t> ile VOB finansal sistemimizde kalıcı bir yere sahip olacağının işaretini de vermiş oldu.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lang="tr-TR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tr-TR">
                <a:latin typeface="Times New Roman" pitchFamily="18" charset="0"/>
                <a:cs typeface="Times New Roman" pitchFamily="18" charset="0"/>
              </a:rPr>
              <a:t>Bu süre zarfında yatırımcılar VOB’un sunduğu </a:t>
            </a:r>
            <a:r>
              <a:rPr lang="tr-TR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birçok yenilikle</a:t>
            </a:r>
            <a:r>
              <a:rPr lang="tr-TR">
                <a:latin typeface="Times New Roman" pitchFamily="18" charset="0"/>
                <a:cs typeface="Times New Roman" pitchFamily="18" charset="0"/>
              </a:rPr>
              <a:t> tanışma fırsatı buldu.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lang="tr-TR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lang="tr-TR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tr-TR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85813" y="0"/>
            <a:ext cx="66246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6148" name="Picture 4" descr="vobacilis0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1600200"/>
            <a:ext cx="2971800" cy="1974850"/>
          </a:xfrm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486400" y="3657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4 Şubat 2005, İzmir</a:t>
            </a:r>
            <a:endParaRPr lang="en-US" b="1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off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114800"/>
            <a:ext cx="29718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1428750" y="142875"/>
            <a:ext cx="58721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tr-TR" sz="2900">
              <a:latin typeface="Calibri" pitchFamily="34" charset="0"/>
            </a:endParaRPr>
          </a:p>
        </p:txBody>
      </p:sp>
      <p:sp>
        <p:nvSpPr>
          <p:cNvPr id="6152" name="Rectangle 2"/>
          <p:cNvSpPr>
            <a:spLocks noChangeArrowheads="1"/>
          </p:cNvSpPr>
          <p:nvPr/>
        </p:nvSpPr>
        <p:spPr bwMode="auto">
          <a:xfrm>
            <a:off x="-2000250" y="285750"/>
            <a:ext cx="66246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r-TR" sz="2900">
                <a:latin typeface="Calibri" pitchFamily="34" charset="0"/>
              </a:rPr>
              <a:t>Kuruluş</a:t>
            </a:r>
          </a:p>
          <a:p>
            <a:pPr algn="ctr" eaLnBrk="0" hangingPunct="0"/>
            <a:endParaRPr lang="en-GB" sz="3000">
              <a:latin typeface="Calibri" pitchFamily="34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-1071563" y="214313"/>
            <a:ext cx="66246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r-TR" sz="2900">
                <a:latin typeface="Calibri" pitchFamily="34" charset="0"/>
              </a:rPr>
              <a:t>Aynı İşlem VOB’da Olsaydı</a:t>
            </a:r>
          </a:p>
          <a:p>
            <a:pPr algn="ctr" eaLnBrk="0" hangingPunct="0"/>
            <a:endParaRPr lang="en-GB" sz="3000">
              <a:latin typeface="Calibri" pitchFamily="34" charset="0"/>
            </a:endParaRP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5219700" y="2420938"/>
            <a:ext cx="360045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Tx/>
              <a:buAutoNum type="arabicParenR"/>
            </a:pPr>
            <a:r>
              <a:rPr lang="tr-TR" sz="1300"/>
              <a:t>100 adet pozisyon açılmış olunur </a:t>
            </a:r>
            <a:r>
              <a:rPr lang="tr-TR" sz="1300" b="1">
                <a:solidFill>
                  <a:srgbClr val="CC3300"/>
                </a:solidFill>
              </a:rPr>
              <a:t>(100*1,5520*1000=155.200TL)</a:t>
            </a:r>
            <a:r>
              <a:rPr lang="tr-TR" sz="1300"/>
              <a:t>.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rabicParenR"/>
            </a:pPr>
            <a:r>
              <a:rPr lang="tr-TR" sz="1300"/>
              <a:t>100 Sözleşme için 100*13</a:t>
            </a:r>
            <a:r>
              <a:rPr lang="en-GB" sz="1300"/>
              <a:t>0</a:t>
            </a:r>
            <a:r>
              <a:rPr lang="tr-TR" sz="1300"/>
              <a:t>=</a:t>
            </a:r>
            <a:r>
              <a:rPr lang="tr-TR" sz="1300" b="1">
                <a:solidFill>
                  <a:srgbClr val="CC3300"/>
                </a:solidFill>
              </a:rPr>
              <a:t>13.000TL</a:t>
            </a:r>
            <a:r>
              <a:rPr lang="tr-TR" sz="1300"/>
              <a:t> teminat hesabına yatırılır.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rabicParenR"/>
            </a:pPr>
            <a:r>
              <a:rPr lang="tr-TR" sz="1300"/>
              <a:t>İstenirse vade sonuna kadar beklenir, istenirse vade sonu gelmeden pozisyon ters işlemle kapatılır.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rabicParenR"/>
            </a:pPr>
            <a:r>
              <a:rPr lang="tr-TR" sz="1300"/>
              <a:t>Yatırımcımızın beklentileri doğrultusunda ABD Doları TL karşısında değer kazanır ve yatırımcımız pozisyonunu 24 Şubat 2011’de kısa pozisyon alarak kapatır.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rabicParenR"/>
            </a:pPr>
            <a:r>
              <a:rPr lang="tr-TR" sz="1300"/>
              <a:t>Elde edilen kar: 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tr-TR" sz="1300"/>
              <a:t>	(1,6300-1,5520)*1.000*100=</a:t>
            </a:r>
            <a:r>
              <a:rPr lang="tr-TR" sz="1300" b="1">
                <a:solidFill>
                  <a:srgbClr val="CC3300"/>
                </a:solidFill>
              </a:rPr>
              <a:t>7.800TL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rabicParenR" startAt="6"/>
            </a:pPr>
            <a:r>
              <a:rPr lang="tr-TR" sz="1300"/>
              <a:t>Kaldıraç etkisi sayesinde neredeyse 1 aylık sürede </a:t>
            </a:r>
            <a:r>
              <a:rPr lang="tr-TR" sz="1300" b="1">
                <a:solidFill>
                  <a:srgbClr val="CC3300"/>
                </a:solidFill>
              </a:rPr>
              <a:t>%60’lik</a:t>
            </a:r>
            <a:r>
              <a:rPr lang="tr-TR" sz="1300"/>
              <a:t> bir kazanç.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rabicParenR" startAt="6"/>
            </a:pPr>
            <a:r>
              <a:rPr lang="tr-TR" sz="1300"/>
              <a:t>Ayrıca yatırılan teminatlarda bu süre zarfında </a:t>
            </a:r>
            <a:r>
              <a:rPr lang="tr-TR" sz="1300" b="1">
                <a:solidFill>
                  <a:srgbClr val="CC3300"/>
                </a:solidFill>
              </a:rPr>
              <a:t>nemalandırılacaktır</a:t>
            </a:r>
            <a:r>
              <a:rPr lang="tr-TR" sz="1300"/>
              <a:t>.</a:t>
            </a: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5148263" y="2420938"/>
            <a:ext cx="3816350" cy="41036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5061" name="Line 4"/>
          <p:cNvSpPr>
            <a:spLocks noChangeShapeType="1"/>
          </p:cNvSpPr>
          <p:nvPr/>
        </p:nvSpPr>
        <p:spPr bwMode="auto">
          <a:xfrm>
            <a:off x="900113" y="1989138"/>
            <a:ext cx="7127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5062" name="Line 5"/>
          <p:cNvSpPr>
            <a:spLocks noChangeShapeType="1"/>
          </p:cNvSpPr>
          <p:nvPr/>
        </p:nvSpPr>
        <p:spPr bwMode="auto">
          <a:xfrm>
            <a:off x="1403350" y="19161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5063" name="Text Box 6"/>
          <p:cNvSpPr txBox="1">
            <a:spLocks noChangeArrowheads="1"/>
          </p:cNvSpPr>
          <p:nvPr/>
        </p:nvSpPr>
        <p:spPr bwMode="auto">
          <a:xfrm>
            <a:off x="900113" y="2133600"/>
            <a:ext cx="10810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200"/>
              <a:t>18/01/2011</a:t>
            </a:r>
            <a:endParaRPr lang="en-US" sz="1200"/>
          </a:p>
        </p:txBody>
      </p:sp>
      <p:sp>
        <p:nvSpPr>
          <p:cNvPr id="45064" name="Text Box 7"/>
          <p:cNvSpPr txBox="1">
            <a:spLocks noChangeArrowheads="1"/>
          </p:cNvSpPr>
          <p:nvPr/>
        </p:nvSpPr>
        <p:spPr bwMode="auto">
          <a:xfrm>
            <a:off x="323850" y="1196975"/>
            <a:ext cx="21955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200" b="1">
                <a:solidFill>
                  <a:srgbClr val="458B45"/>
                </a:solidFill>
              </a:rPr>
              <a:t>100 Adet Nisan Vadeli VOB-FXUSD0411 sözleşmesi alınır (1,5520)</a:t>
            </a:r>
            <a:endParaRPr lang="en-US" sz="1200" b="1">
              <a:solidFill>
                <a:srgbClr val="458B45"/>
              </a:solidFill>
            </a:endParaRPr>
          </a:p>
        </p:txBody>
      </p:sp>
      <p:sp>
        <p:nvSpPr>
          <p:cNvPr id="45065" name="Line 8"/>
          <p:cNvSpPr>
            <a:spLocks noChangeShapeType="1"/>
          </p:cNvSpPr>
          <p:nvPr/>
        </p:nvSpPr>
        <p:spPr bwMode="auto">
          <a:xfrm>
            <a:off x="6732588" y="19161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5066" name="Text Box 9"/>
          <p:cNvSpPr txBox="1">
            <a:spLocks noChangeArrowheads="1"/>
          </p:cNvSpPr>
          <p:nvPr/>
        </p:nvSpPr>
        <p:spPr bwMode="auto">
          <a:xfrm>
            <a:off x="6227763" y="2133600"/>
            <a:ext cx="10810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200"/>
              <a:t>29/04/2011</a:t>
            </a:r>
            <a:endParaRPr lang="en-US" sz="1200"/>
          </a:p>
        </p:txBody>
      </p:sp>
      <p:sp>
        <p:nvSpPr>
          <p:cNvPr id="45067" name="Text Box 10"/>
          <p:cNvSpPr txBox="1">
            <a:spLocks noChangeArrowheads="1"/>
          </p:cNvSpPr>
          <p:nvPr/>
        </p:nvSpPr>
        <p:spPr bwMode="auto">
          <a:xfrm>
            <a:off x="5651500" y="1339850"/>
            <a:ext cx="2195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200" b="1"/>
              <a:t>Sözleşmenin Son İşlem Günü</a:t>
            </a:r>
            <a:endParaRPr lang="en-US" sz="1200" b="1"/>
          </a:p>
        </p:txBody>
      </p:sp>
      <p:sp>
        <p:nvSpPr>
          <p:cNvPr id="45068" name="Line 11"/>
          <p:cNvSpPr>
            <a:spLocks noChangeShapeType="1"/>
          </p:cNvSpPr>
          <p:nvPr/>
        </p:nvSpPr>
        <p:spPr bwMode="auto">
          <a:xfrm>
            <a:off x="3060700" y="19161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5069" name="Text Box 12"/>
          <p:cNvSpPr txBox="1">
            <a:spLocks noChangeArrowheads="1"/>
          </p:cNvSpPr>
          <p:nvPr/>
        </p:nvSpPr>
        <p:spPr bwMode="auto">
          <a:xfrm>
            <a:off x="2627313" y="2133600"/>
            <a:ext cx="10810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200" b="1">
                <a:solidFill>
                  <a:srgbClr val="CC3300"/>
                </a:solidFill>
              </a:rPr>
              <a:t>24/02/2011</a:t>
            </a:r>
            <a:endParaRPr lang="en-US" sz="1200" b="1">
              <a:solidFill>
                <a:srgbClr val="CC3300"/>
              </a:solidFill>
            </a:endParaRPr>
          </a:p>
        </p:txBody>
      </p:sp>
      <p:sp>
        <p:nvSpPr>
          <p:cNvPr id="45070" name="Text Box 13"/>
          <p:cNvSpPr txBox="1">
            <a:spLocks noChangeArrowheads="1"/>
          </p:cNvSpPr>
          <p:nvPr/>
        </p:nvSpPr>
        <p:spPr bwMode="auto">
          <a:xfrm>
            <a:off x="2339975" y="1268413"/>
            <a:ext cx="2195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200" b="1">
                <a:solidFill>
                  <a:srgbClr val="CC3300"/>
                </a:solidFill>
              </a:rPr>
              <a:t>Pozisyon Kapatılır </a:t>
            </a:r>
          </a:p>
          <a:p>
            <a:pPr algn="ctr" eaLnBrk="0" hangingPunct="0">
              <a:spcBef>
                <a:spcPct val="50000"/>
              </a:spcBef>
            </a:pPr>
            <a:r>
              <a:rPr lang="tr-TR" sz="1200" b="1">
                <a:solidFill>
                  <a:srgbClr val="CC3300"/>
                </a:solidFill>
              </a:rPr>
              <a:t>(1,6300)</a:t>
            </a:r>
            <a:endParaRPr lang="en-US" sz="1200" b="1">
              <a:solidFill>
                <a:srgbClr val="CC3300"/>
              </a:solidFill>
            </a:endParaRPr>
          </a:p>
        </p:txBody>
      </p:sp>
      <p:sp>
        <p:nvSpPr>
          <p:cNvPr id="45071" name="Oval 14"/>
          <p:cNvSpPr>
            <a:spLocks noChangeArrowheads="1"/>
          </p:cNvSpPr>
          <p:nvPr/>
        </p:nvSpPr>
        <p:spPr bwMode="auto">
          <a:xfrm>
            <a:off x="1187450" y="1773238"/>
            <a:ext cx="2233613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5072" name="Line 15"/>
          <p:cNvSpPr>
            <a:spLocks noChangeShapeType="1"/>
          </p:cNvSpPr>
          <p:nvPr/>
        </p:nvSpPr>
        <p:spPr bwMode="auto">
          <a:xfrm>
            <a:off x="2195513" y="21336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5073" name="Text Box 16"/>
          <p:cNvSpPr txBox="1">
            <a:spLocks noChangeArrowheads="1"/>
          </p:cNvSpPr>
          <p:nvPr/>
        </p:nvSpPr>
        <p:spPr bwMode="auto">
          <a:xfrm>
            <a:off x="1258888" y="2420938"/>
            <a:ext cx="16557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>
                <a:solidFill>
                  <a:srgbClr val="CC3300"/>
                </a:solidFill>
              </a:rPr>
              <a:t>Pozisyon Kapatılmıştır</a:t>
            </a:r>
            <a:endParaRPr lang="en-US" sz="1400">
              <a:solidFill>
                <a:srgbClr val="CC3300"/>
              </a:solidFill>
            </a:endParaRPr>
          </a:p>
        </p:txBody>
      </p:sp>
      <p:pic>
        <p:nvPicPr>
          <p:cNvPr id="45074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997200"/>
            <a:ext cx="4716463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-642938" y="214313"/>
            <a:ext cx="66246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r-TR" sz="2900">
                <a:latin typeface="Calibri" pitchFamily="34" charset="0"/>
              </a:rPr>
              <a:t>100.000 ABD Doları Almak İçin!</a:t>
            </a:r>
          </a:p>
          <a:p>
            <a:pPr algn="ctr" eaLnBrk="0" hangingPunct="0"/>
            <a:endParaRPr lang="en-GB" sz="3000">
              <a:latin typeface="Calibri" pitchFamily="34" charset="0"/>
            </a:endParaRPr>
          </a:p>
        </p:txBody>
      </p:sp>
      <p:sp>
        <p:nvSpPr>
          <p:cNvPr id="46083" name="Rectangle 20"/>
          <p:cNvSpPr>
            <a:spLocks noChangeArrowheads="1"/>
          </p:cNvSpPr>
          <p:nvPr/>
        </p:nvSpPr>
        <p:spPr bwMode="auto">
          <a:xfrm>
            <a:off x="395288" y="2492375"/>
            <a:ext cx="309562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/>
              <a:t>100.000*1,5337=153.370TL</a:t>
            </a:r>
          </a:p>
        </p:txBody>
      </p:sp>
      <p:sp>
        <p:nvSpPr>
          <p:cNvPr id="46084" name="Text Box 21"/>
          <p:cNvSpPr txBox="1">
            <a:spLocks noChangeArrowheads="1"/>
          </p:cNvSpPr>
          <p:nvPr/>
        </p:nvSpPr>
        <p:spPr bwMode="auto">
          <a:xfrm>
            <a:off x="1331913" y="1916113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2400">
                <a:solidFill>
                  <a:srgbClr val="CC0000"/>
                </a:solidFill>
              </a:rPr>
              <a:t>SPOT</a:t>
            </a:r>
          </a:p>
        </p:txBody>
      </p:sp>
      <p:sp>
        <p:nvSpPr>
          <p:cNvPr id="46085" name="Text Box 22"/>
          <p:cNvSpPr txBox="1">
            <a:spLocks noChangeArrowheads="1"/>
          </p:cNvSpPr>
          <p:nvPr/>
        </p:nvSpPr>
        <p:spPr bwMode="auto">
          <a:xfrm>
            <a:off x="6227763" y="1989138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2400">
                <a:solidFill>
                  <a:srgbClr val="CC0000"/>
                </a:solidFill>
              </a:rPr>
              <a:t>VOB</a:t>
            </a:r>
          </a:p>
        </p:txBody>
      </p:sp>
      <p:sp>
        <p:nvSpPr>
          <p:cNvPr id="46086" name="Rectangle 23"/>
          <p:cNvSpPr>
            <a:spLocks noChangeArrowheads="1"/>
          </p:cNvSpPr>
          <p:nvPr/>
        </p:nvSpPr>
        <p:spPr bwMode="auto">
          <a:xfrm>
            <a:off x="5076825" y="2492375"/>
            <a:ext cx="309562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/>
              <a:t>100*130=13.000TL</a:t>
            </a:r>
          </a:p>
        </p:txBody>
      </p:sp>
      <p:sp>
        <p:nvSpPr>
          <p:cNvPr id="46087" name="Text Box 24"/>
          <p:cNvSpPr txBox="1">
            <a:spLocks noChangeArrowheads="1"/>
          </p:cNvSpPr>
          <p:nvPr/>
        </p:nvSpPr>
        <p:spPr bwMode="auto">
          <a:xfrm>
            <a:off x="4067175" y="2636838"/>
            <a:ext cx="452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3200"/>
              <a:t>=</a:t>
            </a:r>
          </a:p>
        </p:txBody>
      </p:sp>
      <p:sp>
        <p:nvSpPr>
          <p:cNvPr id="46088" name="Text Box 25"/>
          <p:cNvSpPr txBox="1">
            <a:spLocks noChangeArrowheads="1"/>
          </p:cNvSpPr>
          <p:nvPr/>
        </p:nvSpPr>
        <p:spPr bwMode="auto">
          <a:xfrm>
            <a:off x="2627313" y="1484313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b="1" u="sng">
                <a:solidFill>
                  <a:srgbClr val="CC0000"/>
                </a:solidFill>
              </a:rPr>
              <a:t>100 bin ABD Dolar’lık Pozisyon</a:t>
            </a:r>
          </a:p>
        </p:txBody>
      </p:sp>
      <p:sp>
        <p:nvSpPr>
          <p:cNvPr id="46089" name="Oval 26"/>
          <p:cNvSpPr>
            <a:spLocks noChangeArrowheads="1"/>
          </p:cNvSpPr>
          <p:nvPr/>
        </p:nvSpPr>
        <p:spPr bwMode="auto">
          <a:xfrm>
            <a:off x="2484438" y="4076700"/>
            <a:ext cx="3455987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/>
              <a:t>153.370-13.000=140.370 TL</a:t>
            </a:r>
          </a:p>
        </p:txBody>
      </p:sp>
      <p:sp>
        <p:nvSpPr>
          <p:cNvPr id="46090" name="Text Box 27"/>
          <p:cNvSpPr txBox="1">
            <a:spLocks noChangeArrowheads="1"/>
          </p:cNvSpPr>
          <p:nvPr/>
        </p:nvSpPr>
        <p:spPr bwMode="auto">
          <a:xfrm>
            <a:off x="1476375" y="5516563"/>
            <a:ext cx="6156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46091" name="Text Box 28"/>
          <p:cNvSpPr txBox="1">
            <a:spLocks noChangeArrowheads="1"/>
          </p:cNvSpPr>
          <p:nvPr/>
        </p:nvSpPr>
        <p:spPr bwMode="auto">
          <a:xfrm>
            <a:off x="1692275" y="5445125"/>
            <a:ext cx="583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/>
              <a:t>140 bin TL’yi istediğiniz yatırım enstrümanında değerlendirebilirsiniz (hisse senedi, faiz, vb.)</a:t>
            </a:r>
          </a:p>
        </p:txBody>
      </p:sp>
      <p:sp>
        <p:nvSpPr>
          <p:cNvPr id="46092" name="AutoShape 29"/>
          <p:cNvSpPr>
            <a:spLocks noChangeArrowheads="1"/>
          </p:cNvSpPr>
          <p:nvPr/>
        </p:nvSpPr>
        <p:spPr bwMode="auto">
          <a:xfrm>
            <a:off x="3924300" y="3213100"/>
            <a:ext cx="720725" cy="7207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GB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-285750" y="214313"/>
            <a:ext cx="66246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r-TR" sz="2900">
                <a:latin typeface="Calibri" pitchFamily="34" charset="0"/>
              </a:rPr>
              <a:t>Endeksi Aynı Zamanda Satabilirsiniz</a:t>
            </a:r>
          </a:p>
          <a:p>
            <a:pPr algn="ctr" eaLnBrk="0" hangingPunct="0"/>
            <a:endParaRPr lang="en-GB" sz="3000">
              <a:latin typeface="Calibri" pitchFamily="34" charset="0"/>
            </a:endParaRP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5219700" y="2420938"/>
            <a:ext cx="3600450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Tx/>
              <a:buAutoNum type="arabicParenR"/>
            </a:pPr>
            <a:r>
              <a:rPr lang="tr-TR" sz="1200"/>
              <a:t>10 adet pozisyon açılmış olunur </a:t>
            </a:r>
            <a:r>
              <a:rPr lang="tr-TR" sz="1200" b="1">
                <a:solidFill>
                  <a:srgbClr val="CC3300"/>
                </a:solidFill>
              </a:rPr>
              <a:t>(10*85,525*100=85.525TL)</a:t>
            </a:r>
            <a:r>
              <a:rPr lang="tr-TR" sz="1200"/>
              <a:t>.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rabicParenR"/>
            </a:pPr>
            <a:r>
              <a:rPr lang="tr-TR" sz="1200"/>
              <a:t>10 Sözleşme için 10*800=</a:t>
            </a:r>
            <a:r>
              <a:rPr lang="tr-TR" sz="1200" b="1">
                <a:solidFill>
                  <a:srgbClr val="CC3300"/>
                </a:solidFill>
              </a:rPr>
              <a:t>8.000TL</a:t>
            </a:r>
            <a:r>
              <a:rPr lang="tr-TR" sz="1200"/>
              <a:t> teminat hesabına yatırılır.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rabicParenR"/>
            </a:pPr>
            <a:r>
              <a:rPr lang="tr-TR" sz="1200"/>
              <a:t>İstenirse vade sonuna kadar beklenir, istenirse vade sonu gelmeden pozisyon ters işlemle kapatılır.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rabicParenR"/>
            </a:pPr>
            <a:r>
              <a:rPr lang="tr-TR" sz="1200"/>
              <a:t>Yatırımcımızın beklentileri doğrultusunda İMKB endeksi düşer ve yatırımcımız pozisyonunu 31 Ocak 2010’da uzun pozisyon alarak kapatır.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rabicParenR"/>
            </a:pPr>
            <a:r>
              <a:rPr lang="tr-TR" sz="1200"/>
              <a:t>Elde edilen kar: 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tr-TR" sz="1200"/>
              <a:t>	(85,525-78,275)*100*10=</a:t>
            </a:r>
            <a:r>
              <a:rPr lang="tr-TR" sz="1200" b="1">
                <a:solidFill>
                  <a:srgbClr val="CC3300"/>
                </a:solidFill>
              </a:rPr>
              <a:t>7.250 TL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rabicParenR" startAt="6"/>
            </a:pPr>
            <a:r>
              <a:rPr lang="tr-TR" sz="1200"/>
              <a:t>Kaldıraç etkisi sayesinde bir aydan az bir süre içerisinde </a:t>
            </a:r>
            <a:r>
              <a:rPr lang="tr-TR" sz="1200" b="1">
                <a:solidFill>
                  <a:srgbClr val="C00000"/>
                </a:solidFill>
              </a:rPr>
              <a:t>%90’lık </a:t>
            </a:r>
            <a:r>
              <a:rPr lang="tr-TR" sz="1200"/>
              <a:t>bir kazanç.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rabicParenR" startAt="6"/>
            </a:pPr>
            <a:r>
              <a:rPr lang="tr-TR" sz="1200"/>
              <a:t>Ayrıca yatırılan teminatlarda bu süre zarfında </a:t>
            </a:r>
            <a:r>
              <a:rPr lang="tr-TR" sz="1200" b="1">
                <a:solidFill>
                  <a:srgbClr val="CC3300"/>
                </a:solidFill>
              </a:rPr>
              <a:t>nemalandırılacaktır</a:t>
            </a:r>
            <a:r>
              <a:rPr lang="tr-TR" sz="1200"/>
              <a:t>.</a:t>
            </a:r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5148263" y="2420938"/>
            <a:ext cx="3816350" cy="41036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9157" name="Line 4"/>
          <p:cNvSpPr>
            <a:spLocks noChangeShapeType="1"/>
          </p:cNvSpPr>
          <p:nvPr/>
        </p:nvSpPr>
        <p:spPr bwMode="auto">
          <a:xfrm>
            <a:off x="900113" y="1989138"/>
            <a:ext cx="7127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9158" name="Line 5"/>
          <p:cNvSpPr>
            <a:spLocks noChangeShapeType="1"/>
          </p:cNvSpPr>
          <p:nvPr/>
        </p:nvSpPr>
        <p:spPr bwMode="auto">
          <a:xfrm>
            <a:off x="1403350" y="19161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900113" y="2133600"/>
            <a:ext cx="10810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200"/>
              <a:t>06/01/2011</a:t>
            </a:r>
            <a:endParaRPr lang="en-US" sz="1200"/>
          </a:p>
        </p:txBody>
      </p:sp>
      <p:sp>
        <p:nvSpPr>
          <p:cNvPr id="49160" name="Text Box 7"/>
          <p:cNvSpPr txBox="1">
            <a:spLocks noChangeArrowheads="1"/>
          </p:cNvSpPr>
          <p:nvPr/>
        </p:nvSpPr>
        <p:spPr bwMode="auto">
          <a:xfrm>
            <a:off x="323850" y="1196975"/>
            <a:ext cx="21955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200" b="1">
                <a:solidFill>
                  <a:srgbClr val="458B45"/>
                </a:solidFill>
              </a:rPr>
              <a:t>10 Adet Şubat Vadeli VOB-İMKB30 sözleşmesi satılır (85,525)</a:t>
            </a:r>
            <a:endParaRPr lang="en-US" sz="1200" b="1">
              <a:solidFill>
                <a:srgbClr val="458B45"/>
              </a:solidFill>
            </a:endParaRPr>
          </a:p>
        </p:txBody>
      </p:sp>
      <p:sp>
        <p:nvSpPr>
          <p:cNvPr id="49161" name="Line 8"/>
          <p:cNvSpPr>
            <a:spLocks noChangeShapeType="1"/>
          </p:cNvSpPr>
          <p:nvPr/>
        </p:nvSpPr>
        <p:spPr bwMode="auto">
          <a:xfrm>
            <a:off x="6732588" y="19161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9162" name="Text Box 9"/>
          <p:cNvSpPr txBox="1">
            <a:spLocks noChangeArrowheads="1"/>
          </p:cNvSpPr>
          <p:nvPr/>
        </p:nvSpPr>
        <p:spPr bwMode="auto">
          <a:xfrm>
            <a:off x="6227763" y="2133600"/>
            <a:ext cx="10810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200"/>
              <a:t>28/02/2011</a:t>
            </a:r>
            <a:endParaRPr lang="en-US" sz="1200"/>
          </a:p>
        </p:txBody>
      </p:sp>
      <p:sp>
        <p:nvSpPr>
          <p:cNvPr id="49163" name="Text Box 10"/>
          <p:cNvSpPr txBox="1">
            <a:spLocks noChangeArrowheads="1"/>
          </p:cNvSpPr>
          <p:nvPr/>
        </p:nvSpPr>
        <p:spPr bwMode="auto">
          <a:xfrm>
            <a:off x="5651500" y="1339850"/>
            <a:ext cx="2195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200" b="1"/>
              <a:t>Sözleşmenin Son İşlem Günü</a:t>
            </a:r>
            <a:endParaRPr lang="en-US" sz="1200" b="1"/>
          </a:p>
        </p:txBody>
      </p:sp>
      <p:sp>
        <p:nvSpPr>
          <p:cNvPr id="49164" name="Line 11"/>
          <p:cNvSpPr>
            <a:spLocks noChangeShapeType="1"/>
          </p:cNvSpPr>
          <p:nvPr/>
        </p:nvSpPr>
        <p:spPr bwMode="auto">
          <a:xfrm>
            <a:off x="3060700" y="19161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9165" name="Text Box 12"/>
          <p:cNvSpPr txBox="1">
            <a:spLocks noChangeArrowheads="1"/>
          </p:cNvSpPr>
          <p:nvPr/>
        </p:nvSpPr>
        <p:spPr bwMode="auto">
          <a:xfrm>
            <a:off x="2627313" y="2133600"/>
            <a:ext cx="10810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200" b="1">
                <a:solidFill>
                  <a:srgbClr val="CC3300"/>
                </a:solidFill>
              </a:rPr>
              <a:t>31/01/2011</a:t>
            </a:r>
            <a:endParaRPr lang="en-US" sz="1200" b="1">
              <a:solidFill>
                <a:srgbClr val="CC3300"/>
              </a:solidFill>
            </a:endParaRPr>
          </a:p>
        </p:txBody>
      </p:sp>
      <p:sp>
        <p:nvSpPr>
          <p:cNvPr id="49166" name="Text Box 13"/>
          <p:cNvSpPr txBox="1">
            <a:spLocks noChangeArrowheads="1"/>
          </p:cNvSpPr>
          <p:nvPr/>
        </p:nvSpPr>
        <p:spPr bwMode="auto">
          <a:xfrm>
            <a:off x="2339975" y="1268413"/>
            <a:ext cx="2195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200" b="1">
                <a:solidFill>
                  <a:srgbClr val="CC3300"/>
                </a:solidFill>
              </a:rPr>
              <a:t>Pozisyon Kapatılır </a:t>
            </a:r>
          </a:p>
          <a:p>
            <a:pPr algn="ctr" eaLnBrk="0" hangingPunct="0">
              <a:spcBef>
                <a:spcPct val="50000"/>
              </a:spcBef>
            </a:pPr>
            <a:r>
              <a:rPr lang="tr-TR" sz="1200" b="1">
                <a:solidFill>
                  <a:srgbClr val="CC3300"/>
                </a:solidFill>
              </a:rPr>
              <a:t>(78,275)</a:t>
            </a:r>
            <a:endParaRPr lang="en-US" sz="1200" b="1">
              <a:solidFill>
                <a:srgbClr val="CC3300"/>
              </a:solidFill>
            </a:endParaRPr>
          </a:p>
        </p:txBody>
      </p:sp>
      <p:sp>
        <p:nvSpPr>
          <p:cNvPr id="49167" name="Oval 14"/>
          <p:cNvSpPr>
            <a:spLocks noChangeArrowheads="1"/>
          </p:cNvSpPr>
          <p:nvPr/>
        </p:nvSpPr>
        <p:spPr bwMode="auto">
          <a:xfrm>
            <a:off x="1187450" y="1773238"/>
            <a:ext cx="2233613" cy="3603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9168" name="Line 15"/>
          <p:cNvSpPr>
            <a:spLocks noChangeShapeType="1"/>
          </p:cNvSpPr>
          <p:nvPr/>
        </p:nvSpPr>
        <p:spPr bwMode="auto">
          <a:xfrm>
            <a:off x="2195513" y="21336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49169" name="Text Box 16"/>
          <p:cNvSpPr txBox="1">
            <a:spLocks noChangeArrowheads="1"/>
          </p:cNvSpPr>
          <p:nvPr/>
        </p:nvSpPr>
        <p:spPr bwMode="auto">
          <a:xfrm>
            <a:off x="1258888" y="2420938"/>
            <a:ext cx="16557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sz="1400">
                <a:solidFill>
                  <a:srgbClr val="CC3300"/>
                </a:solidFill>
              </a:rPr>
              <a:t>Pozisyon Kapatılmıştır</a:t>
            </a:r>
            <a:endParaRPr lang="en-US" sz="1400">
              <a:solidFill>
                <a:srgbClr val="CC3300"/>
              </a:solidFill>
            </a:endParaRPr>
          </a:p>
        </p:txBody>
      </p:sp>
      <p:pic>
        <p:nvPicPr>
          <p:cNvPr id="4917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997200"/>
            <a:ext cx="46323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428625" y="1357313"/>
            <a:ext cx="85693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tr-TR" sz="5400" i="1" dirty="0"/>
              <a:t>Teşekkürler..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endParaRPr lang="tr-TR" sz="4800" i="1" dirty="0"/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endParaRPr lang="tr-TR" sz="2800" i="1" dirty="0"/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endParaRPr lang="tr-TR" sz="2800" i="1" dirty="0"/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tr-TR" sz="2800" i="1" dirty="0"/>
              <a:t>www.</a:t>
            </a:r>
            <a:r>
              <a:rPr lang="tr-TR" sz="2800" i="1" dirty="0" err="1"/>
              <a:t>vob</a:t>
            </a:r>
            <a:r>
              <a:rPr lang="tr-TR" sz="2800" i="1" dirty="0"/>
              <a:t>.</a:t>
            </a:r>
            <a:r>
              <a:rPr lang="tr-TR" sz="2800" i="1" dirty="0" err="1"/>
              <a:t>org.tr</a:t>
            </a:r>
            <a:endParaRPr lang="tr-TR" sz="2800" i="1" dirty="0"/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tr-TR" sz="2800" i="1" dirty="0"/>
              <a:t>www.</a:t>
            </a:r>
            <a:r>
              <a:rPr lang="tr-TR" sz="2800" i="1" dirty="0" err="1"/>
              <a:t>vobnedir</a:t>
            </a:r>
            <a:r>
              <a:rPr lang="tr-TR" sz="2800" i="1" dirty="0"/>
              <a:t>.org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50"/>
          <p:cNvGraphicFramePr>
            <a:graphicFrameLocks noGrp="1"/>
          </p:cNvGraphicFramePr>
          <p:nvPr/>
        </p:nvGraphicFramePr>
        <p:xfrm>
          <a:off x="1692275" y="1844675"/>
          <a:ext cx="5394325" cy="4254502"/>
        </p:xfrm>
        <a:graphic>
          <a:graphicData uri="http://schemas.openxmlformats.org/drawingml/2006/table">
            <a:tbl>
              <a:tblPr/>
              <a:tblGrid>
                <a:gridCol w="5394325"/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397375" algn="l"/>
                        </a:tabLst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ü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kiye Odalar ve Borsalar Birliği (TOBB)</a:t>
                      </a: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%25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66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İstanbul Menkul Kıymetler Borsası (İMKB)</a:t>
                      </a: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%18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003366"/>
                        </a:gs>
                      </a:gsLst>
                      <a:lin ang="0" scaled="1"/>
                    </a:gra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İzmir Ticaret Borsası (İTB)                                       </a:t>
                      </a: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%17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66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Yapı ve Kredi Bankası</a:t>
                      </a: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A.Ş.</a:t>
                      </a: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%6               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003366"/>
                        </a:gs>
                      </a:gsLst>
                      <a:lin ang="0" scaled="1"/>
                    </a:gra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Akbank</a:t>
                      </a: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T.A.Ş.                                                          </a:t>
                      </a: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%6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66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Vak</a:t>
                      </a: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ı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 </a:t>
                      </a: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Yatırım Menkul Değerler A.Ş.</a:t>
                      </a: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        %6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003366"/>
                        </a:gs>
                      </a:gsLst>
                      <a:lin ang="0" scaled="1"/>
                    </a:gra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Garanti Bank</a:t>
                      </a: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ası T.A.Ş.                                              </a:t>
                      </a: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%6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66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İş Yatırım Menkul Değerler A.Ş.</a:t>
                      </a: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              %6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003366"/>
                        </a:gs>
                      </a:gsLst>
                      <a:lin ang="0" scaled="1"/>
                    </a:gra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Türkiye Sermaye Piyasaları Aracı Kuruluşlar Birliği</a:t>
                      </a: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%6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66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İMKB 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Takas</a:t>
                      </a: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ve Saklama B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ank</a:t>
                      </a: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ası A.Ş.</a:t>
                      </a: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    %3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rgbClr val="003366"/>
                        </a:gs>
                      </a:gsLst>
                      <a:lin ang="0" scaled="1"/>
                    </a:gra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Türkiye 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nai Kalk</a:t>
                      </a: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ı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nma Bank</a:t>
                      </a: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ası A.Ş.                       </a:t>
                      </a:r>
                      <a:r>
                        <a:rPr kumimoji="0" 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%1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66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sp>
        <p:nvSpPr>
          <p:cNvPr id="7182" name="Rectangle 2"/>
          <p:cNvSpPr>
            <a:spLocks noChangeArrowheads="1"/>
          </p:cNvSpPr>
          <p:nvPr/>
        </p:nvSpPr>
        <p:spPr bwMode="auto">
          <a:xfrm>
            <a:off x="428625" y="214313"/>
            <a:ext cx="66246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tr-TR" sz="2900">
                <a:latin typeface="Calibri" pitchFamily="34" charset="0"/>
              </a:rPr>
              <a:t>Hissedarlarımız</a:t>
            </a:r>
          </a:p>
          <a:p>
            <a:pPr algn="ctr" eaLnBrk="0" hangingPunct="0"/>
            <a:endParaRPr lang="en-GB" sz="3000">
              <a:latin typeface="Calibri" pitchFamily="34" charset="0"/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-1714500" y="214313"/>
            <a:ext cx="66246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r-TR" sz="2900">
                <a:latin typeface="Calibri" pitchFamily="34" charset="0"/>
              </a:rPr>
              <a:t>Türev Ürünler</a:t>
            </a:r>
          </a:p>
          <a:p>
            <a:pPr algn="ctr" eaLnBrk="0" hangingPunct="0"/>
            <a:endParaRPr lang="en-GB" sz="3000">
              <a:latin typeface="Calibri" pitchFamily="34" charset="0"/>
            </a:endParaRPr>
          </a:p>
        </p:txBody>
      </p:sp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609600" y="16764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tr-TR">
                <a:latin typeface="Calibri" pitchFamily="34" charset="0"/>
              </a:rPr>
              <a:t>Vadeli işlem ve opsiyonların söz konusu olduğu tüm piyasalara </a:t>
            </a:r>
            <a:r>
              <a:rPr lang="tr-TR" b="1">
                <a:solidFill>
                  <a:srgbClr val="CC3300"/>
                </a:solidFill>
                <a:latin typeface="Calibri" pitchFamily="34" charset="0"/>
              </a:rPr>
              <a:t>TÜREV </a:t>
            </a:r>
            <a:r>
              <a:rPr lang="tr-TR">
                <a:latin typeface="Calibri" pitchFamily="34" charset="0"/>
              </a:rPr>
              <a:t>piyasalar ismi verilir.  Diğer türev ürünler gibi, vadeli işlem ve opsiyon sözleşmeleri gerçekte kendi başlarına işlem görebilecek veya ticareti yapılabilecek birer mal, ürün, araç veya değer oluşturmazlar. 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lang="tr-TR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tr-TR">
                <a:latin typeface="Calibri" pitchFamily="34" charset="0"/>
              </a:rPr>
              <a:t>Tanım itibariyle onlara “türev” araçlar denmesinin nedeni, gerçek bir piyasa ve ürünü (underlying asset- “dayanak varlık”) baz almaları ve değerlerinin baz aldıkları o değişkene (ürüne, mala, göstergeye, araca) göre değişecek olmasıdır.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-357188" y="214313"/>
            <a:ext cx="66246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r-TR" sz="2900">
                <a:latin typeface="Calibri" pitchFamily="34" charset="0"/>
              </a:rPr>
              <a:t>VOB’da Alınıp Satılan Şey Nedir ?</a:t>
            </a:r>
          </a:p>
          <a:p>
            <a:pPr algn="ctr" eaLnBrk="0" hangingPunct="0"/>
            <a:endParaRPr lang="en-GB" sz="3000">
              <a:latin typeface="Calibri" pitchFamily="34" charset="0"/>
            </a:endParaRPr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1692275" y="1916113"/>
            <a:ext cx="5400675" cy="18018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39975" y="2205038"/>
            <a:ext cx="4262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 sz="28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Vadeli İşlem Sözleşmeleri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00313" y="2928938"/>
            <a:ext cx="3629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 sz="28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Opsiyon Sözleşmeleri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786063" y="3857625"/>
            <a:ext cx="865187" cy="1223963"/>
          </a:xfrm>
          <a:prstGeom prst="downArrow">
            <a:avLst>
              <a:gd name="adj1" fmla="val 50000"/>
              <a:gd name="adj2" fmla="val 3536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GB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5000625" y="3857625"/>
            <a:ext cx="865188" cy="1223963"/>
          </a:xfrm>
          <a:prstGeom prst="downArrow">
            <a:avLst>
              <a:gd name="adj1" fmla="val 50000"/>
              <a:gd name="adj2" fmla="val 3536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eaLnBrk="0" hangingPunct="0"/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203575" y="5229225"/>
            <a:ext cx="2322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 sz="28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Türev Araçlar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 animBg="1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-571500" y="214313"/>
            <a:ext cx="66246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r-TR" sz="2900">
                <a:latin typeface="Calibri" pitchFamily="34" charset="0"/>
              </a:rPr>
              <a:t>Vadeli İşlem Sözleşmesi Nedir?</a:t>
            </a:r>
          </a:p>
          <a:p>
            <a:pPr algn="ctr" eaLnBrk="0" hangingPunct="0"/>
            <a:endParaRPr lang="en-GB" sz="3000">
              <a:latin typeface="Calibri" pitchFamily="34" charset="0"/>
            </a:endParaRPr>
          </a:p>
        </p:txBody>
      </p:sp>
      <p:sp>
        <p:nvSpPr>
          <p:cNvPr id="10243" name="Rectangle 2"/>
          <p:cNvSpPr txBox="1">
            <a:spLocks noChangeArrowheads="1"/>
          </p:cNvSpPr>
          <p:nvPr/>
        </p:nvSpPr>
        <p:spPr bwMode="auto">
          <a:xfrm>
            <a:off x="285750" y="2000250"/>
            <a:ext cx="85725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lang="tr-TR" sz="2100" b="1" i="1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tr-TR" sz="2100">
                <a:latin typeface="Calibri" pitchFamily="34" charset="0"/>
              </a:rPr>
              <a:t>Vadeli İşlem Sözleşmesi, belirli bir </a:t>
            </a:r>
            <a:r>
              <a:rPr lang="tr-TR" sz="2100" u="sng">
                <a:solidFill>
                  <a:srgbClr val="CC3300"/>
                </a:solidFill>
                <a:latin typeface="Calibri" pitchFamily="34" charset="0"/>
              </a:rPr>
              <a:t>miktar</a:t>
            </a:r>
            <a:r>
              <a:rPr lang="tr-TR" sz="2100">
                <a:latin typeface="Calibri" pitchFamily="34" charset="0"/>
              </a:rPr>
              <a:t>, </a:t>
            </a:r>
            <a:r>
              <a:rPr lang="tr-TR" sz="2100" u="sng">
                <a:solidFill>
                  <a:srgbClr val="CC3300"/>
                </a:solidFill>
                <a:latin typeface="Calibri" pitchFamily="34" charset="0"/>
              </a:rPr>
              <a:t>kalite</a:t>
            </a:r>
            <a:r>
              <a:rPr lang="tr-TR" sz="2100">
                <a:latin typeface="Calibri" pitchFamily="34" charset="0"/>
              </a:rPr>
              <a:t> ve </a:t>
            </a:r>
            <a:r>
              <a:rPr lang="tr-TR" sz="2100" u="sng">
                <a:solidFill>
                  <a:srgbClr val="CC3300"/>
                </a:solidFill>
                <a:latin typeface="Calibri" pitchFamily="34" charset="0"/>
              </a:rPr>
              <a:t>koşullarla standartlaştırılmış</a:t>
            </a:r>
            <a:r>
              <a:rPr lang="tr-TR" sz="2100">
                <a:latin typeface="Calibri" pitchFamily="34" charset="0"/>
              </a:rPr>
              <a:t> bir malın, menkul değerin, göstergenin ya da yabancı paranın, işlem anında o vadeli işlem borsasında piyasa güçlerince </a:t>
            </a:r>
            <a:r>
              <a:rPr lang="tr-TR" sz="2100">
                <a:solidFill>
                  <a:srgbClr val="CC3300"/>
                </a:solidFill>
                <a:latin typeface="Calibri" pitchFamily="34" charset="0"/>
              </a:rPr>
              <a:t>belirlenen fiyattan</a:t>
            </a:r>
            <a:r>
              <a:rPr lang="tr-TR" sz="2100">
                <a:latin typeface="Calibri" pitchFamily="34" charset="0"/>
              </a:rPr>
              <a:t>, gelecekte </a:t>
            </a:r>
            <a:r>
              <a:rPr lang="tr-TR" sz="2100" u="sng">
                <a:solidFill>
                  <a:srgbClr val="CC3300"/>
                </a:solidFill>
                <a:latin typeface="Calibri" pitchFamily="34" charset="0"/>
              </a:rPr>
              <a:t>belirli bir tarihte</a:t>
            </a:r>
            <a:r>
              <a:rPr lang="tr-TR" sz="2100">
                <a:latin typeface="Calibri" pitchFamily="34" charset="0"/>
              </a:rPr>
              <a:t>, </a:t>
            </a:r>
            <a:r>
              <a:rPr lang="tr-TR" sz="2100" u="sng">
                <a:solidFill>
                  <a:srgbClr val="CC3300"/>
                </a:solidFill>
                <a:latin typeface="Calibri" pitchFamily="34" charset="0"/>
              </a:rPr>
              <a:t>yerde</a:t>
            </a:r>
            <a:r>
              <a:rPr lang="tr-TR" sz="2100">
                <a:latin typeface="Calibri" pitchFamily="34" charset="0"/>
              </a:rPr>
              <a:t> ve </a:t>
            </a:r>
            <a:r>
              <a:rPr lang="tr-TR" sz="2100" u="sng">
                <a:solidFill>
                  <a:srgbClr val="CC3300"/>
                </a:solidFill>
                <a:latin typeface="Calibri" pitchFamily="34" charset="0"/>
              </a:rPr>
              <a:t>koşullarda</a:t>
            </a:r>
            <a:r>
              <a:rPr lang="tr-TR" sz="2100">
                <a:latin typeface="Calibri" pitchFamily="34" charset="0"/>
              </a:rPr>
              <a:t> satın ve teslim alınmasını ve teslim edilmesini içeren yasal olarak bağlayıcı sözleşmedir.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-857250" y="214313"/>
            <a:ext cx="66246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tr-TR" sz="2900">
                <a:latin typeface="Calibri" pitchFamily="34" charset="0"/>
              </a:rPr>
              <a:t>Birçok Farklı Dayanak Varlık</a:t>
            </a:r>
          </a:p>
          <a:p>
            <a:pPr algn="ctr" eaLnBrk="0" hangingPunct="0"/>
            <a:endParaRPr lang="en-GB" sz="3000">
              <a:latin typeface="Calibri" pitchFamily="34" charset="0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395288" y="2276475"/>
            <a:ext cx="1368425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b="1"/>
              <a:t>Döviz</a:t>
            </a:r>
            <a:endParaRPr lang="en-US" b="1"/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 flipV="1">
            <a:off x="1836738" y="2133600"/>
            <a:ext cx="57467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411413" y="1989138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400"/>
              <a:t>Euro/Dolar</a:t>
            </a:r>
            <a:endParaRPr lang="en-US" sz="1400"/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1836738" y="256540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411413" y="2349500"/>
            <a:ext cx="2303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400"/>
              <a:t>Japon Yeni/Dolar</a:t>
            </a:r>
            <a:endParaRPr lang="en-US" sz="1400"/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>
            <a:off x="1836738" y="2709863"/>
            <a:ext cx="5746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2411413" y="2781300"/>
            <a:ext cx="2376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400"/>
              <a:t>Kanada Doları/ABD Doları</a:t>
            </a:r>
            <a:endParaRPr lang="en-US" sz="1400"/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5111750" y="2133600"/>
            <a:ext cx="1368425" cy="43338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b="1"/>
              <a:t>Enerji</a:t>
            </a:r>
            <a:endParaRPr lang="en-US" b="1"/>
          </a:p>
        </p:txBody>
      </p:sp>
      <p:sp>
        <p:nvSpPr>
          <p:cNvPr id="11275" name="Line 10"/>
          <p:cNvSpPr>
            <a:spLocks noChangeShapeType="1"/>
          </p:cNvSpPr>
          <p:nvPr/>
        </p:nvSpPr>
        <p:spPr bwMode="auto">
          <a:xfrm flipV="1">
            <a:off x="6553200" y="2062163"/>
            <a:ext cx="57467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276" name="Line 11"/>
          <p:cNvSpPr>
            <a:spLocks noChangeShapeType="1"/>
          </p:cNvSpPr>
          <p:nvPr/>
        </p:nvSpPr>
        <p:spPr bwMode="auto">
          <a:xfrm>
            <a:off x="6624638" y="2422525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277" name="Line 12"/>
          <p:cNvSpPr>
            <a:spLocks noChangeShapeType="1"/>
          </p:cNvSpPr>
          <p:nvPr/>
        </p:nvSpPr>
        <p:spPr bwMode="auto">
          <a:xfrm>
            <a:off x="6624638" y="2566988"/>
            <a:ext cx="5746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278" name="Text Box 13"/>
          <p:cNvSpPr txBox="1">
            <a:spLocks noChangeArrowheads="1"/>
          </p:cNvSpPr>
          <p:nvPr/>
        </p:nvSpPr>
        <p:spPr bwMode="auto">
          <a:xfrm>
            <a:off x="7127875" y="1917700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400"/>
              <a:t>Ham Petrol</a:t>
            </a:r>
            <a:endParaRPr lang="en-US" sz="1400"/>
          </a:p>
        </p:txBody>
      </p:sp>
      <p:sp>
        <p:nvSpPr>
          <p:cNvPr id="11279" name="Text Box 14"/>
          <p:cNvSpPr txBox="1">
            <a:spLocks noChangeArrowheads="1"/>
          </p:cNvSpPr>
          <p:nvPr/>
        </p:nvSpPr>
        <p:spPr bwMode="auto">
          <a:xfrm>
            <a:off x="7127875" y="2278063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400"/>
              <a:t>Doğal Gaz</a:t>
            </a:r>
            <a:endParaRPr lang="en-US" sz="1400"/>
          </a:p>
        </p:txBody>
      </p:sp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7127875" y="26384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400"/>
              <a:t>Kalorifer Yakıtı</a:t>
            </a:r>
            <a:endParaRPr lang="en-US" sz="1400"/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757238" y="3644900"/>
            <a:ext cx="1368425" cy="4333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b="1"/>
              <a:t>Faiz</a:t>
            </a:r>
            <a:endParaRPr lang="en-US" b="1"/>
          </a:p>
        </p:txBody>
      </p:sp>
      <p:sp>
        <p:nvSpPr>
          <p:cNvPr id="11282" name="Line 17"/>
          <p:cNvSpPr>
            <a:spLocks noChangeShapeType="1"/>
          </p:cNvSpPr>
          <p:nvPr/>
        </p:nvSpPr>
        <p:spPr bwMode="auto">
          <a:xfrm flipV="1">
            <a:off x="2268538" y="3429000"/>
            <a:ext cx="57467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283" name="Line 18"/>
          <p:cNvSpPr>
            <a:spLocks noChangeShapeType="1"/>
          </p:cNvSpPr>
          <p:nvPr/>
        </p:nvSpPr>
        <p:spPr bwMode="auto">
          <a:xfrm>
            <a:off x="2268538" y="386080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284" name="Line 19"/>
          <p:cNvSpPr>
            <a:spLocks noChangeShapeType="1"/>
          </p:cNvSpPr>
          <p:nvPr/>
        </p:nvSpPr>
        <p:spPr bwMode="auto">
          <a:xfrm>
            <a:off x="2268538" y="4005263"/>
            <a:ext cx="5746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285" name="Text Box 20"/>
          <p:cNvSpPr txBox="1">
            <a:spLocks noChangeArrowheads="1"/>
          </p:cNvSpPr>
          <p:nvPr/>
        </p:nvSpPr>
        <p:spPr bwMode="auto">
          <a:xfrm>
            <a:off x="2844800" y="3284538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400"/>
              <a:t>Hazine Bonosu</a:t>
            </a:r>
            <a:endParaRPr lang="en-US" sz="1400"/>
          </a:p>
        </p:txBody>
      </p:sp>
      <p:sp>
        <p:nvSpPr>
          <p:cNvPr id="11286" name="Text Box 21"/>
          <p:cNvSpPr txBox="1">
            <a:spLocks noChangeArrowheads="1"/>
          </p:cNvSpPr>
          <p:nvPr/>
        </p:nvSpPr>
        <p:spPr bwMode="auto">
          <a:xfrm>
            <a:off x="2844800" y="3644900"/>
            <a:ext cx="2303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400"/>
              <a:t>Eurodolar</a:t>
            </a:r>
            <a:endParaRPr lang="en-US" sz="1400"/>
          </a:p>
        </p:txBody>
      </p:sp>
      <p:sp>
        <p:nvSpPr>
          <p:cNvPr id="11287" name="Text Box 22"/>
          <p:cNvSpPr txBox="1">
            <a:spLocks noChangeArrowheads="1"/>
          </p:cNvSpPr>
          <p:nvPr/>
        </p:nvSpPr>
        <p:spPr bwMode="auto">
          <a:xfrm>
            <a:off x="2844800" y="4003675"/>
            <a:ext cx="2376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400"/>
              <a:t>Euroyen</a:t>
            </a:r>
            <a:endParaRPr lang="en-US" sz="1400"/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4535488" y="3429000"/>
            <a:ext cx="1368425" cy="43338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b="1"/>
              <a:t>Endeks</a:t>
            </a:r>
            <a:endParaRPr lang="en-US" b="1"/>
          </a:p>
        </p:txBody>
      </p:sp>
      <p:sp>
        <p:nvSpPr>
          <p:cNvPr id="11289" name="Line 24"/>
          <p:cNvSpPr>
            <a:spLocks noChangeShapeType="1"/>
          </p:cNvSpPr>
          <p:nvPr/>
        </p:nvSpPr>
        <p:spPr bwMode="auto">
          <a:xfrm flipV="1">
            <a:off x="6046788" y="3213100"/>
            <a:ext cx="57467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290" name="Line 25"/>
          <p:cNvSpPr>
            <a:spLocks noChangeShapeType="1"/>
          </p:cNvSpPr>
          <p:nvPr/>
        </p:nvSpPr>
        <p:spPr bwMode="auto">
          <a:xfrm>
            <a:off x="6046788" y="3644900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291" name="Line 26"/>
          <p:cNvSpPr>
            <a:spLocks noChangeShapeType="1"/>
          </p:cNvSpPr>
          <p:nvPr/>
        </p:nvSpPr>
        <p:spPr bwMode="auto">
          <a:xfrm>
            <a:off x="6046788" y="3789363"/>
            <a:ext cx="5746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292" name="Text Box 27"/>
          <p:cNvSpPr txBox="1">
            <a:spLocks noChangeArrowheads="1"/>
          </p:cNvSpPr>
          <p:nvPr/>
        </p:nvSpPr>
        <p:spPr bwMode="auto">
          <a:xfrm>
            <a:off x="6696075" y="3068638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400"/>
              <a:t>Dow Jones</a:t>
            </a:r>
            <a:endParaRPr lang="en-US" sz="1400"/>
          </a:p>
        </p:txBody>
      </p:sp>
      <p:sp>
        <p:nvSpPr>
          <p:cNvPr id="11293" name="Text Box 28"/>
          <p:cNvSpPr txBox="1">
            <a:spLocks noChangeArrowheads="1"/>
          </p:cNvSpPr>
          <p:nvPr/>
        </p:nvSpPr>
        <p:spPr bwMode="auto">
          <a:xfrm>
            <a:off x="6696075" y="3429000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400"/>
              <a:t>S&amp;P 500</a:t>
            </a:r>
            <a:endParaRPr lang="en-US" sz="1400"/>
          </a:p>
        </p:txBody>
      </p:sp>
      <p:sp>
        <p:nvSpPr>
          <p:cNvPr id="11294" name="Text Box 29"/>
          <p:cNvSpPr txBox="1">
            <a:spLocks noChangeArrowheads="1"/>
          </p:cNvSpPr>
          <p:nvPr/>
        </p:nvSpPr>
        <p:spPr bwMode="auto">
          <a:xfrm>
            <a:off x="6696075" y="378777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400"/>
              <a:t>Nasdaq 100</a:t>
            </a:r>
            <a:endParaRPr lang="en-US" sz="1400"/>
          </a:p>
        </p:txBody>
      </p:sp>
      <p:sp>
        <p:nvSpPr>
          <p:cNvPr id="11295" name="Rectangle 30"/>
          <p:cNvSpPr>
            <a:spLocks noChangeArrowheads="1"/>
          </p:cNvSpPr>
          <p:nvPr/>
        </p:nvSpPr>
        <p:spPr bwMode="auto">
          <a:xfrm>
            <a:off x="468313" y="5013325"/>
            <a:ext cx="1368425" cy="433388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b="1"/>
              <a:t>Tarımsal</a:t>
            </a:r>
            <a:endParaRPr lang="en-US" b="1"/>
          </a:p>
        </p:txBody>
      </p:sp>
      <p:sp>
        <p:nvSpPr>
          <p:cNvPr id="11296" name="Line 31"/>
          <p:cNvSpPr>
            <a:spLocks noChangeShapeType="1"/>
          </p:cNvSpPr>
          <p:nvPr/>
        </p:nvSpPr>
        <p:spPr bwMode="auto">
          <a:xfrm flipV="1">
            <a:off x="1979613" y="4797425"/>
            <a:ext cx="57467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297" name="Line 32"/>
          <p:cNvSpPr>
            <a:spLocks noChangeShapeType="1"/>
          </p:cNvSpPr>
          <p:nvPr/>
        </p:nvSpPr>
        <p:spPr bwMode="auto">
          <a:xfrm>
            <a:off x="1979613" y="5229225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298" name="Line 33"/>
          <p:cNvSpPr>
            <a:spLocks noChangeShapeType="1"/>
          </p:cNvSpPr>
          <p:nvPr/>
        </p:nvSpPr>
        <p:spPr bwMode="auto">
          <a:xfrm>
            <a:off x="1979613" y="5373688"/>
            <a:ext cx="5746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299" name="Text Box 34"/>
          <p:cNvSpPr txBox="1">
            <a:spLocks noChangeArrowheads="1"/>
          </p:cNvSpPr>
          <p:nvPr/>
        </p:nvSpPr>
        <p:spPr bwMode="auto">
          <a:xfrm>
            <a:off x="2555875" y="4652963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400"/>
              <a:t>Pamuk</a:t>
            </a:r>
            <a:endParaRPr lang="en-US" sz="1400"/>
          </a:p>
        </p:txBody>
      </p:sp>
      <p:sp>
        <p:nvSpPr>
          <p:cNvPr id="11300" name="Text Box 35"/>
          <p:cNvSpPr txBox="1">
            <a:spLocks noChangeArrowheads="1"/>
          </p:cNvSpPr>
          <p:nvPr/>
        </p:nvSpPr>
        <p:spPr bwMode="auto">
          <a:xfrm>
            <a:off x="2555875" y="5013325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400"/>
              <a:t>Buğday</a:t>
            </a:r>
            <a:endParaRPr lang="en-US" sz="1400"/>
          </a:p>
        </p:txBody>
      </p:sp>
      <p:sp>
        <p:nvSpPr>
          <p:cNvPr id="11301" name="Text Box 36"/>
          <p:cNvSpPr txBox="1">
            <a:spLocks noChangeArrowheads="1"/>
          </p:cNvSpPr>
          <p:nvPr/>
        </p:nvSpPr>
        <p:spPr bwMode="auto">
          <a:xfrm>
            <a:off x="2555875" y="5372100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400"/>
              <a:t>Soya Fasulyesi</a:t>
            </a:r>
            <a:endParaRPr lang="en-US" sz="1400"/>
          </a:p>
        </p:txBody>
      </p:sp>
      <p:sp>
        <p:nvSpPr>
          <p:cNvPr id="11302" name="Rectangle 37"/>
          <p:cNvSpPr>
            <a:spLocks noChangeArrowheads="1"/>
          </p:cNvSpPr>
          <p:nvPr/>
        </p:nvSpPr>
        <p:spPr bwMode="auto">
          <a:xfrm>
            <a:off x="5292725" y="4581525"/>
            <a:ext cx="1368425" cy="4333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b="1"/>
              <a:t>Metaller</a:t>
            </a:r>
            <a:endParaRPr lang="en-US" b="1"/>
          </a:p>
        </p:txBody>
      </p:sp>
      <p:sp>
        <p:nvSpPr>
          <p:cNvPr id="11303" name="Line 38"/>
          <p:cNvSpPr>
            <a:spLocks noChangeShapeType="1"/>
          </p:cNvSpPr>
          <p:nvPr/>
        </p:nvSpPr>
        <p:spPr bwMode="auto">
          <a:xfrm flipV="1">
            <a:off x="6804025" y="4365625"/>
            <a:ext cx="57467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304" name="Line 39"/>
          <p:cNvSpPr>
            <a:spLocks noChangeShapeType="1"/>
          </p:cNvSpPr>
          <p:nvPr/>
        </p:nvSpPr>
        <p:spPr bwMode="auto">
          <a:xfrm>
            <a:off x="6804025" y="4797425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305" name="Line 40"/>
          <p:cNvSpPr>
            <a:spLocks noChangeShapeType="1"/>
          </p:cNvSpPr>
          <p:nvPr/>
        </p:nvSpPr>
        <p:spPr bwMode="auto">
          <a:xfrm>
            <a:off x="6804025" y="4941888"/>
            <a:ext cx="5746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306" name="Text Box 41"/>
          <p:cNvSpPr txBox="1">
            <a:spLocks noChangeArrowheads="1"/>
          </p:cNvSpPr>
          <p:nvPr/>
        </p:nvSpPr>
        <p:spPr bwMode="auto">
          <a:xfrm>
            <a:off x="7453313" y="4149725"/>
            <a:ext cx="684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400"/>
              <a:t>Altın</a:t>
            </a:r>
            <a:endParaRPr lang="en-US" sz="1400"/>
          </a:p>
        </p:txBody>
      </p:sp>
      <p:sp>
        <p:nvSpPr>
          <p:cNvPr id="11307" name="Text Box 42"/>
          <p:cNvSpPr txBox="1">
            <a:spLocks noChangeArrowheads="1"/>
          </p:cNvSpPr>
          <p:nvPr/>
        </p:nvSpPr>
        <p:spPr bwMode="auto">
          <a:xfrm>
            <a:off x="7453313" y="4581525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400"/>
              <a:t>Gümüş</a:t>
            </a:r>
            <a:endParaRPr lang="en-US" sz="1400"/>
          </a:p>
        </p:txBody>
      </p:sp>
      <p:sp>
        <p:nvSpPr>
          <p:cNvPr id="11308" name="Text Box 43"/>
          <p:cNvSpPr txBox="1">
            <a:spLocks noChangeArrowheads="1"/>
          </p:cNvSpPr>
          <p:nvPr/>
        </p:nvSpPr>
        <p:spPr bwMode="auto">
          <a:xfrm>
            <a:off x="7453313" y="4940300"/>
            <a:ext cx="136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400"/>
              <a:t>Alüminyum</a:t>
            </a:r>
            <a:endParaRPr lang="en-US" sz="1400"/>
          </a:p>
        </p:txBody>
      </p:sp>
      <p:sp>
        <p:nvSpPr>
          <p:cNvPr id="11309" name="Rectangle 44"/>
          <p:cNvSpPr>
            <a:spLocks noChangeArrowheads="1"/>
          </p:cNvSpPr>
          <p:nvPr/>
        </p:nvSpPr>
        <p:spPr bwMode="auto">
          <a:xfrm>
            <a:off x="3995738" y="5589588"/>
            <a:ext cx="1368425" cy="4333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r-TR" b="1"/>
              <a:t>Hayvansal</a:t>
            </a:r>
            <a:endParaRPr lang="en-US" b="1"/>
          </a:p>
        </p:txBody>
      </p:sp>
      <p:sp>
        <p:nvSpPr>
          <p:cNvPr id="11310" name="Line 45"/>
          <p:cNvSpPr>
            <a:spLocks noChangeShapeType="1"/>
          </p:cNvSpPr>
          <p:nvPr/>
        </p:nvSpPr>
        <p:spPr bwMode="auto">
          <a:xfrm flipV="1">
            <a:off x="5580063" y="5402263"/>
            <a:ext cx="57467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311" name="Line 46"/>
          <p:cNvSpPr>
            <a:spLocks noChangeShapeType="1"/>
          </p:cNvSpPr>
          <p:nvPr/>
        </p:nvSpPr>
        <p:spPr bwMode="auto">
          <a:xfrm>
            <a:off x="5580063" y="58340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312" name="Line 47"/>
          <p:cNvSpPr>
            <a:spLocks noChangeShapeType="1"/>
          </p:cNvSpPr>
          <p:nvPr/>
        </p:nvSpPr>
        <p:spPr bwMode="auto">
          <a:xfrm>
            <a:off x="5580063" y="5978525"/>
            <a:ext cx="5746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313" name="Text Box 48"/>
          <p:cNvSpPr txBox="1">
            <a:spLocks noChangeArrowheads="1"/>
          </p:cNvSpPr>
          <p:nvPr/>
        </p:nvSpPr>
        <p:spPr bwMode="auto">
          <a:xfrm>
            <a:off x="6156325" y="5257800"/>
            <a:ext cx="1798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400"/>
              <a:t>Canlı Sığır</a:t>
            </a:r>
            <a:endParaRPr lang="en-US" sz="1400"/>
          </a:p>
        </p:txBody>
      </p:sp>
      <p:sp>
        <p:nvSpPr>
          <p:cNvPr id="11314" name="Text Box 49"/>
          <p:cNvSpPr txBox="1">
            <a:spLocks noChangeArrowheads="1"/>
          </p:cNvSpPr>
          <p:nvPr/>
        </p:nvSpPr>
        <p:spPr bwMode="auto">
          <a:xfrm>
            <a:off x="6156325" y="5618163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400"/>
              <a:t>Süt</a:t>
            </a:r>
            <a:endParaRPr lang="en-US" sz="1400"/>
          </a:p>
        </p:txBody>
      </p:sp>
      <p:sp>
        <p:nvSpPr>
          <p:cNvPr id="11315" name="Text Box 50"/>
          <p:cNvSpPr txBox="1">
            <a:spLocks noChangeArrowheads="1"/>
          </p:cNvSpPr>
          <p:nvPr/>
        </p:nvSpPr>
        <p:spPr bwMode="auto">
          <a:xfrm>
            <a:off x="6156325" y="5976938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sz="1400"/>
              <a:t>Tereyağı</a:t>
            </a:r>
            <a:endParaRPr lang="en-US" sz="1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2244</Words>
  <Application>Microsoft Office PowerPoint</Application>
  <PresentationFormat>On-screen Show (4:3)</PresentationFormat>
  <Paragraphs>481</Paragraphs>
  <Slides>43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Bitmap Image</vt:lpstr>
      <vt:lpstr>PowerPoint Presentation</vt:lpstr>
      <vt:lpstr>FİNANSAL PİYASALAR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Tolga Ozbag</dc:creator>
  <cp:lastModifiedBy>tozbag</cp:lastModifiedBy>
  <cp:revision>30</cp:revision>
  <dcterms:created xsi:type="dcterms:W3CDTF">2006-08-16T00:00:00Z</dcterms:created>
  <dcterms:modified xsi:type="dcterms:W3CDTF">2012-09-25T12:19:25Z</dcterms:modified>
</cp:coreProperties>
</file>